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98" r:id="rId2"/>
    <p:sldId id="299" r:id="rId3"/>
  </p:sldIdLst>
  <p:sldSz cx="10333038" cy="7200900"/>
  <p:notesSz cx="7053263" cy="9309100"/>
  <p:defaultTextStyle>
    <a:defPPr>
      <a:defRPr lang="ru-RU"/>
    </a:defPPr>
    <a:lvl1pPr marL="0" algn="l" defTabSz="100168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500840" algn="l" defTabSz="100168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001680" algn="l" defTabSz="100168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502520" algn="l" defTabSz="100168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003359" algn="l" defTabSz="100168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504200" algn="l" defTabSz="100168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3005038" algn="l" defTabSz="100168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505878" algn="l" defTabSz="100168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4006717" algn="l" defTabSz="100168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Untitled Section" id="{1BE1F476-E1A8-4071-9153-CB80ED46F279}">
          <p14:sldIdLst>
            <p14:sldId id="298"/>
            <p14:sldId id="29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269">
          <p15:clr>
            <a:srgbClr val="A4A3A4"/>
          </p15:clr>
        </p15:guide>
        <p15:guide id="2" pos="325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CC"/>
    <a:srgbClr val="DDDDDD"/>
    <a:srgbClr val="CC0066"/>
    <a:srgbClr val="777777"/>
    <a:srgbClr val="E6F3A5"/>
    <a:srgbClr val="FFFF99"/>
    <a:srgbClr val="FFFFCC"/>
    <a:srgbClr val="66FFFF"/>
    <a:srgbClr val="00FFFF"/>
    <a:srgbClr val="99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693" autoAdjust="0"/>
    <p:restoredTop sz="94660" autoAdjust="0"/>
  </p:normalViewPr>
  <p:slideViewPr>
    <p:cSldViewPr>
      <p:cViewPr varScale="1">
        <p:scale>
          <a:sx n="84" d="100"/>
          <a:sy n="84" d="100"/>
        </p:scale>
        <p:origin x="1387" y="62"/>
      </p:cViewPr>
      <p:guideLst>
        <p:guide orient="horz" pos="2269"/>
        <p:guide pos="3255"/>
      </p:guideLst>
    </p:cSldViewPr>
  </p:slideViewPr>
  <p:outlineViewPr>
    <p:cViewPr>
      <p:scale>
        <a:sx n="33" d="100"/>
        <a:sy n="33" d="100"/>
      </p:scale>
      <p:origin x="0" y="36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76909" y="1440182"/>
            <a:ext cx="9299734" cy="1920239"/>
          </a:xfrm>
        </p:spPr>
        <p:txBody>
          <a:bodyPr vert="horz" lIns="50084" tIns="0" rIns="50084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53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30.12.2024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549958" y="3498283"/>
            <a:ext cx="7233127" cy="184023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500840" indent="0" algn="ctr">
              <a:buNone/>
            </a:lvl2pPr>
            <a:lvl3pPr marL="1001680" indent="0" algn="ctr">
              <a:buNone/>
            </a:lvl3pPr>
            <a:lvl4pPr marL="1502520" indent="0" algn="ctr">
              <a:buNone/>
            </a:lvl4pPr>
            <a:lvl5pPr marL="2003359" indent="0" algn="ctr">
              <a:buNone/>
            </a:lvl5pPr>
            <a:lvl6pPr marL="2504200" indent="0" algn="ctr">
              <a:buNone/>
            </a:lvl6pPr>
            <a:lvl7pPr marL="3005038" indent="0" algn="ctr">
              <a:buNone/>
            </a:lvl7pPr>
            <a:lvl8pPr marL="3505878" indent="0" algn="ctr">
              <a:buNone/>
            </a:lvl8pPr>
            <a:lvl9pPr marL="4006717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30.12.2024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91452" y="288373"/>
            <a:ext cx="2324934" cy="6144101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16652" y="288373"/>
            <a:ext cx="6802583" cy="6144101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30.12.2024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30.12.2024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08282" y="640082"/>
            <a:ext cx="8008104" cy="1920239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3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808282" y="2633175"/>
            <a:ext cx="8008104" cy="1585198"/>
          </a:xfrm>
        </p:spPr>
        <p:txBody>
          <a:bodyPr anchor="t"/>
          <a:lstStyle>
            <a:lvl1pPr marL="80135" indent="0" algn="l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30.12.2024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955299" y="6737511"/>
            <a:ext cx="861087" cy="383381"/>
          </a:xfrm>
        </p:spPr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6652" y="1680213"/>
            <a:ext cx="4563758" cy="4752261"/>
          </a:xfr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200"/>
            </a:lvl3pPr>
            <a:lvl4pPr>
              <a:defRPr sz="1900"/>
            </a:lvl4pPr>
            <a:lvl5pPr>
              <a:defRPr sz="19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52628" y="1680213"/>
            <a:ext cx="4563758" cy="4752261"/>
          </a:xfr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200"/>
            </a:lvl3pPr>
            <a:lvl4pPr>
              <a:defRPr sz="1900"/>
            </a:lvl4pPr>
            <a:lvl5pPr>
              <a:defRPr sz="19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30.12.2024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6652" y="286705"/>
            <a:ext cx="9299734" cy="12001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16654" y="1611869"/>
            <a:ext cx="4565553" cy="788430"/>
          </a:xfrm>
        </p:spPr>
        <p:txBody>
          <a:bodyPr anchor="ctr"/>
          <a:lstStyle>
            <a:lvl1pPr marL="0" indent="0">
              <a:buNone/>
              <a:defRPr sz="2600" b="0" cap="all" baseline="0">
                <a:solidFill>
                  <a:schemeClr val="tx1"/>
                </a:solidFill>
              </a:defRPr>
            </a:lvl1pPr>
            <a:lvl2pPr>
              <a:buNone/>
              <a:defRPr sz="2200" b="1"/>
            </a:lvl2pPr>
            <a:lvl3pPr>
              <a:buNone/>
              <a:defRPr sz="1900" b="1"/>
            </a:lvl3pPr>
            <a:lvl4pPr>
              <a:buNone/>
              <a:defRPr sz="1800" b="1"/>
            </a:lvl4pPr>
            <a:lvl5pPr>
              <a:buNone/>
              <a:defRPr sz="18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5249043" y="1611869"/>
            <a:ext cx="4567346" cy="788430"/>
          </a:xfrm>
        </p:spPr>
        <p:txBody>
          <a:bodyPr anchor="ctr"/>
          <a:lstStyle>
            <a:lvl1pPr marL="0" indent="0">
              <a:buNone/>
              <a:defRPr sz="2600" b="0" cap="all" baseline="0">
                <a:solidFill>
                  <a:schemeClr val="tx1"/>
                </a:solidFill>
              </a:defRPr>
            </a:lvl1pPr>
            <a:lvl2pPr>
              <a:buNone/>
              <a:defRPr sz="2200" b="1"/>
            </a:lvl2pPr>
            <a:lvl3pPr>
              <a:buNone/>
              <a:defRPr sz="1900" b="1"/>
            </a:lvl3pPr>
            <a:lvl4pPr>
              <a:buNone/>
              <a:defRPr sz="1800" b="1"/>
            </a:lvl4pPr>
            <a:lvl5pPr>
              <a:buNone/>
              <a:defRPr sz="18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516654" y="2480311"/>
            <a:ext cx="4565553" cy="3952161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19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249043" y="2480311"/>
            <a:ext cx="4567346" cy="3952161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19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30.12.2024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30.12.2024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30.12.2024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6653" y="286704"/>
            <a:ext cx="3399498" cy="1220153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4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16653" y="1600203"/>
            <a:ext cx="3399498" cy="4832271"/>
          </a:xfrm>
        </p:spPr>
        <p:txBody>
          <a:bodyPr/>
          <a:lstStyle>
            <a:lvl1pPr marL="0" indent="0">
              <a:buNone/>
              <a:defRPr sz="1500"/>
            </a:lvl1pPr>
            <a:lvl2pPr>
              <a:buNone/>
              <a:defRPr sz="1300"/>
            </a:lvl2pPr>
            <a:lvl3pPr>
              <a:buNone/>
              <a:defRPr sz="1100"/>
            </a:lvl3pPr>
            <a:lvl4pPr>
              <a:buNone/>
              <a:defRPr sz="1000"/>
            </a:lvl4pPr>
            <a:lvl5pPr>
              <a:buNone/>
              <a:defRPr sz="10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039933" y="286703"/>
            <a:ext cx="5776455" cy="6145769"/>
          </a:xfr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200"/>
            </a:lvl4pPr>
            <a:lvl5pPr>
              <a:defRPr sz="19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30.12.2024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66610" y="640080"/>
            <a:ext cx="6199823" cy="548402"/>
          </a:xfrm>
        </p:spPr>
        <p:txBody>
          <a:bodyPr lIns="50084" rIns="50084" bIns="0" anchor="b">
            <a:sp3d prstMaterial="softEdge"/>
          </a:bodyPr>
          <a:lstStyle>
            <a:lvl1pPr algn="ctr">
              <a:buNone/>
              <a:defRPr sz="22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66610" y="1923574"/>
            <a:ext cx="6199823" cy="416052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marL="0" indent="0" algn="l" rtl="0" eaLnBrk="1" latinLnBrk="0" hangingPunct="1">
              <a:buNone/>
              <a:defRPr sz="3500"/>
            </a:lvl1pPr>
          </a:lstStyle>
          <a:p>
            <a:pPr marL="0" algn="l" rtl="0" eaLnBrk="1" latinLnBrk="0" hangingPunct="1"/>
            <a:r>
              <a:rPr kumimoji="0" lang="ru-RU" dirty="0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66610" y="1225126"/>
            <a:ext cx="6199823" cy="556870"/>
          </a:xfrm>
        </p:spPr>
        <p:txBody>
          <a:bodyPr lIns="50084" tIns="50084" rIns="50084" anchor="t"/>
          <a:lstStyle>
            <a:lvl1pPr marL="0" indent="0" algn="ctr">
              <a:buNone/>
              <a:defRPr sz="1500"/>
            </a:lvl1pPr>
            <a:lvl2pPr>
              <a:defRPr sz="1300"/>
            </a:lvl2pPr>
            <a:lvl3pPr>
              <a:defRPr sz="1100"/>
            </a:lvl3pPr>
            <a:lvl4pPr>
              <a:defRPr sz="1000"/>
            </a:lvl4pPr>
            <a:lvl5pPr>
              <a:defRPr sz="10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30.12.2024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516652" y="288372"/>
            <a:ext cx="9299734" cy="1200150"/>
          </a:xfrm>
          <a:prstGeom prst="rect">
            <a:avLst/>
          </a:prstGeom>
        </p:spPr>
        <p:txBody>
          <a:bodyPr vert="horz" lIns="100167" tIns="50084" rIns="100167" bIns="50084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516652" y="1680210"/>
            <a:ext cx="9299734" cy="4944618"/>
          </a:xfrm>
          <a:prstGeom prst="rect">
            <a:avLst/>
          </a:prstGeom>
        </p:spPr>
        <p:txBody>
          <a:bodyPr vert="horz" lIns="100167" tIns="50084" rIns="100167" bIns="50084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16652" y="6737511"/>
            <a:ext cx="2411042" cy="383381"/>
          </a:xfrm>
          <a:prstGeom prst="rect">
            <a:avLst/>
          </a:prstGeom>
        </p:spPr>
        <p:txBody>
          <a:bodyPr vert="horz" lIns="100167" tIns="50084" rIns="100167" bIns="50084" anchor="b"/>
          <a:lstStyle>
            <a:lvl1pPr algn="l" eaLnBrk="1" latinLnBrk="0" hangingPunct="1">
              <a:defRPr kumimoji="0" sz="13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ECCD89B8-A6F7-4B34-953C-D05DF95E3342}" type="datetimeFigureOut">
              <a:rPr lang="ru-RU" smtClean="0"/>
              <a:pPr/>
              <a:t>30.12.2024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530457" y="6737511"/>
            <a:ext cx="3272129" cy="383381"/>
          </a:xfrm>
          <a:prstGeom prst="rect">
            <a:avLst/>
          </a:prstGeom>
        </p:spPr>
        <p:txBody>
          <a:bodyPr vert="horz" lIns="100167" tIns="50084" rIns="100167" bIns="50084" anchor="b"/>
          <a:lstStyle>
            <a:lvl1pPr algn="ctr" eaLnBrk="1" latinLnBrk="0" hangingPunct="1">
              <a:defRPr kumimoji="0" sz="13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955299" y="6737511"/>
            <a:ext cx="861087" cy="383381"/>
          </a:xfrm>
          <a:prstGeom prst="rect">
            <a:avLst/>
          </a:prstGeom>
        </p:spPr>
        <p:txBody>
          <a:bodyPr vert="horz" lIns="0" tIns="50084" rIns="0" bIns="50084" anchor="b"/>
          <a:lstStyle>
            <a:lvl1pPr algn="r" eaLnBrk="1" latinLnBrk="0" hangingPunct="1">
              <a:defRPr kumimoji="0" sz="13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5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601008" indent="-450757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3100" kern="1200">
          <a:solidFill>
            <a:schemeClr val="tx1"/>
          </a:solidFill>
          <a:latin typeface="+mn-lt"/>
          <a:ea typeface="+mn-ea"/>
          <a:cs typeface="+mn-cs"/>
        </a:defRPr>
      </a:lvl1pPr>
      <a:lvl2pPr marL="951596" indent="-310520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242083" indent="-25042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482486" indent="-200337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692839" indent="-200337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1933241" indent="-200337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153610" indent="-200337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373980" indent="-200337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94349" indent="-200337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50084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100168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50252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2003359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504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3005038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505878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4006717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0.jpe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5011" y="1067681"/>
            <a:ext cx="3096040" cy="257893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83" y="1220401"/>
            <a:ext cx="7295305" cy="3310858"/>
          </a:xfrm>
          <a:prstGeom prst="rect">
            <a:avLst/>
          </a:prstGeom>
        </p:spPr>
      </p:pic>
      <p:pic>
        <p:nvPicPr>
          <p:cNvPr id="15" name="Рисунок 4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238" y="260350"/>
            <a:ext cx="1079500" cy="963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745401" y="6815160"/>
            <a:ext cx="421780" cy="285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34" name="Прямая соединительная линия 33"/>
          <p:cNvCxnSpPr/>
          <p:nvPr/>
        </p:nvCxnSpPr>
        <p:spPr>
          <a:xfrm>
            <a:off x="0" y="678638"/>
            <a:ext cx="10333038" cy="1667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0" y="0"/>
            <a:ext cx="10333038" cy="720090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Заголовок 1"/>
          <p:cNvSpPr txBox="1">
            <a:spLocks/>
          </p:cNvSpPr>
          <p:nvPr/>
        </p:nvSpPr>
        <p:spPr>
          <a:xfrm>
            <a:off x="1094553" y="204057"/>
            <a:ext cx="9041472" cy="660089"/>
          </a:xfrm>
          <a:prstGeom prst="rect">
            <a:avLst/>
          </a:prstGeom>
        </p:spPr>
        <p:txBody>
          <a:bodyPr vert="horz" lIns="100167" tIns="50084" rIns="100167" bIns="50084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r">
              <a:spcBef>
                <a:spcPct val="0"/>
              </a:spcBef>
              <a:defRPr/>
            </a:pPr>
            <a:r>
              <a:rPr lang="ru-RU" sz="14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№2 </a:t>
            </a:r>
            <a:r>
              <a:rPr lang="ka-GE" sz="14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მორიგე ოპერატორების პავილიონი.</a:t>
            </a:r>
            <a:endParaRPr lang="ru-RU" sz="1400" b="1" i="1" dirty="0">
              <a:ln w="6350">
                <a:noFill/>
              </a:ln>
              <a:solidFill>
                <a:srgbClr val="00206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375347" y="864146"/>
            <a:ext cx="143113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000" b="1" u="sng" dirty="0" smtClean="0">
                <a:solidFill>
                  <a:schemeClr val="accent6">
                    <a:lumMod val="75000"/>
                  </a:schemeClr>
                </a:solidFill>
              </a:rPr>
              <a:t>გეგმა.</a:t>
            </a:r>
            <a:endParaRPr lang="en-US" sz="1000" b="1" u="sng" dirty="0">
              <a:solidFill>
                <a:schemeClr val="accent6">
                  <a:lumMod val="75000"/>
                </a:schemeClr>
              </a:solidFill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4734471" y="996906"/>
            <a:ext cx="0" cy="27287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4734471" y="1080170"/>
            <a:ext cx="360040" cy="0"/>
          </a:xfrm>
          <a:prstGeom prst="line">
            <a:avLst/>
          </a:prstGeom>
          <a:ln>
            <a:solidFill>
              <a:schemeClr val="tx1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>
            <a:off x="4734471" y="4479701"/>
            <a:ext cx="0" cy="27287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>
            <a:off x="4734471" y="4680570"/>
            <a:ext cx="360040" cy="0"/>
          </a:xfrm>
          <a:prstGeom prst="line">
            <a:avLst/>
          </a:prstGeom>
          <a:ln>
            <a:solidFill>
              <a:schemeClr val="tx1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4806479" y="4464546"/>
            <a:ext cx="4320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200" b="1" dirty="0" smtClean="0"/>
              <a:t>1</a:t>
            </a:r>
            <a:endParaRPr lang="en-US" sz="1200" b="1" dirty="0"/>
          </a:p>
        </p:txBody>
      </p:sp>
      <p:sp>
        <p:nvSpPr>
          <p:cNvPr id="54" name="TextBox 53"/>
          <p:cNvSpPr txBox="1"/>
          <p:nvPr/>
        </p:nvSpPr>
        <p:spPr>
          <a:xfrm>
            <a:off x="453293" y="5177075"/>
            <a:ext cx="51452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Tx/>
              <a:buChar char="-"/>
            </a:pPr>
            <a:r>
              <a:rPr lang="ka-GE" sz="1000" b="1" dirty="0" smtClean="0"/>
              <a:t>ელჩამრთველი -</a:t>
            </a:r>
            <a:r>
              <a:rPr lang="en-US" sz="1000" b="1" dirty="0" smtClean="0"/>
              <a:t>1</a:t>
            </a:r>
            <a:r>
              <a:rPr lang="ka-GE" sz="1000" b="1" dirty="0" smtClean="0"/>
              <a:t>ცალი,</a:t>
            </a:r>
          </a:p>
          <a:p>
            <a:pPr marL="342900" indent="-342900">
              <a:buFontTx/>
              <a:buChar char="-"/>
            </a:pPr>
            <a:r>
              <a:rPr lang="ka-GE" sz="1000" b="1" dirty="0" smtClean="0"/>
              <a:t>ელსადენის მონტაჟი პლასტმასის დახურულ არხში,</a:t>
            </a:r>
          </a:p>
          <a:p>
            <a:pPr marL="342900" indent="-342900">
              <a:buFontTx/>
              <a:buChar char="-"/>
            </a:pPr>
            <a:r>
              <a:rPr lang="ka-GE" sz="1000" b="1" dirty="0" smtClean="0"/>
              <a:t>ელექტროროზეტი - 8 ცალი,</a:t>
            </a:r>
          </a:p>
          <a:p>
            <a:pPr marL="342900" indent="-342900">
              <a:buFontTx/>
              <a:buChar char="-"/>
            </a:pPr>
            <a:r>
              <a:rPr lang="en-US" sz="1000" b="1" dirty="0" smtClean="0"/>
              <a:t>1400</a:t>
            </a:r>
            <a:r>
              <a:rPr lang="en-GB" sz="1000" b="1" dirty="0" smtClean="0"/>
              <a:t>X1200</a:t>
            </a:r>
            <a:r>
              <a:rPr lang="ka-GE" sz="1000" b="1" dirty="0" smtClean="0"/>
              <a:t>მმ ზომის მეტალოპლასტმასის ფანჯარა</a:t>
            </a:r>
            <a:r>
              <a:rPr lang="en-US" sz="1000" b="1" dirty="0" smtClean="0"/>
              <a:t> </a:t>
            </a:r>
            <a:r>
              <a:rPr lang="ka-GE" sz="1000" b="1" dirty="0" smtClean="0"/>
              <a:t>- </a:t>
            </a:r>
            <a:r>
              <a:rPr lang="en-US" sz="1000" b="1" dirty="0" smtClean="0"/>
              <a:t>2</a:t>
            </a:r>
            <a:r>
              <a:rPr lang="ka-GE" sz="1000" b="1" dirty="0" smtClean="0"/>
              <a:t> ცალი,</a:t>
            </a:r>
          </a:p>
          <a:p>
            <a:pPr marL="342900" indent="-342900">
              <a:buFontTx/>
              <a:buChar char="-"/>
            </a:pPr>
            <a:r>
              <a:rPr lang="ka-GE" sz="1000" b="1" dirty="0" smtClean="0"/>
              <a:t>800</a:t>
            </a:r>
            <a:r>
              <a:rPr lang="en-GB" sz="1000" b="1" dirty="0" smtClean="0"/>
              <a:t>X</a:t>
            </a:r>
            <a:r>
              <a:rPr lang="ka-GE" sz="1000" b="1" dirty="0" smtClean="0"/>
              <a:t>2200მმ </a:t>
            </a:r>
            <a:r>
              <a:rPr lang="ka-GE" sz="1000" b="1" dirty="0"/>
              <a:t>ზომის მეტალოპლასტმასის </a:t>
            </a:r>
            <a:r>
              <a:rPr lang="ka-GE" sz="1000" b="1" dirty="0" smtClean="0"/>
              <a:t>კარი - </a:t>
            </a:r>
            <a:r>
              <a:rPr lang="en-US" sz="1000" b="1" dirty="0" smtClean="0"/>
              <a:t>1</a:t>
            </a:r>
            <a:r>
              <a:rPr lang="ka-GE" sz="1000" b="1" dirty="0" smtClean="0"/>
              <a:t> </a:t>
            </a:r>
            <a:r>
              <a:rPr lang="ka-GE" sz="1000" b="1" dirty="0"/>
              <a:t>ცალი</a:t>
            </a:r>
            <a:r>
              <a:rPr lang="ka-GE" sz="1000" b="1" dirty="0" smtClean="0"/>
              <a:t>,</a:t>
            </a:r>
            <a:endParaRPr lang="ka-GE" sz="1000" b="1" dirty="0"/>
          </a:p>
          <a:p>
            <a:pPr marL="342900" indent="-342900">
              <a:buFontTx/>
              <a:buChar char="-"/>
            </a:pPr>
            <a:r>
              <a:rPr lang="ka-GE" sz="1000" b="1" dirty="0" smtClean="0"/>
              <a:t>საშუალო ზომის </a:t>
            </a:r>
            <a:r>
              <a:rPr lang="ka-GE" sz="1000" b="1" dirty="0"/>
              <a:t>დიოდური სანათი - </a:t>
            </a:r>
            <a:r>
              <a:rPr lang="en-US" sz="1000" b="1" dirty="0" smtClean="0"/>
              <a:t>2</a:t>
            </a:r>
            <a:r>
              <a:rPr lang="ka-GE" sz="1000" b="1" dirty="0" smtClean="0"/>
              <a:t> ცალი</a:t>
            </a:r>
            <a:r>
              <a:rPr lang="en-US" sz="1000" b="1" dirty="0"/>
              <a:t>.</a:t>
            </a:r>
            <a:endParaRPr lang="ka-GE" sz="1000" b="1" dirty="0"/>
          </a:p>
        </p:txBody>
      </p:sp>
      <p:sp>
        <p:nvSpPr>
          <p:cNvPr id="61" name="Равнобедренный треугольник 32"/>
          <p:cNvSpPr/>
          <p:nvPr/>
        </p:nvSpPr>
        <p:spPr>
          <a:xfrm rot="10800000">
            <a:off x="702024" y="1675979"/>
            <a:ext cx="288032" cy="144016"/>
          </a:xfrm>
          <a:prstGeom prst="triangle">
            <a:avLst/>
          </a:prstGeom>
          <a:solidFill>
            <a:srgbClr val="FF00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TextBox 61"/>
          <p:cNvSpPr txBox="1"/>
          <p:nvPr/>
        </p:nvSpPr>
        <p:spPr>
          <a:xfrm>
            <a:off x="558007" y="1440210"/>
            <a:ext cx="6480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400" b="1" dirty="0" smtClean="0"/>
              <a:t>1,80</a:t>
            </a:r>
            <a:endParaRPr lang="en-US" sz="1400" b="1" dirty="0"/>
          </a:p>
        </p:txBody>
      </p:sp>
      <p:sp>
        <p:nvSpPr>
          <p:cNvPr id="66" name="Равнобедренный треугольник 8"/>
          <p:cNvSpPr/>
          <p:nvPr/>
        </p:nvSpPr>
        <p:spPr>
          <a:xfrm rot="10800000">
            <a:off x="2574231" y="3816473"/>
            <a:ext cx="288032" cy="144016"/>
          </a:xfrm>
          <a:prstGeom prst="triangle">
            <a:avLst/>
          </a:prstGeom>
          <a:solidFill>
            <a:srgbClr val="FF00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TextBox 66"/>
          <p:cNvSpPr txBox="1"/>
          <p:nvPr/>
        </p:nvSpPr>
        <p:spPr>
          <a:xfrm>
            <a:off x="2646239" y="3580704"/>
            <a:ext cx="6480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0.80</a:t>
            </a:r>
            <a:endParaRPr lang="en-US" sz="1400" b="1" dirty="0"/>
          </a:p>
        </p:txBody>
      </p:sp>
      <p:sp>
        <p:nvSpPr>
          <p:cNvPr id="68" name="TextBox 67"/>
          <p:cNvSpPr txBox="1"/>
          <p:nvPr/>
        </p:nvSpPr>
        <p:spPr>
          <a:xfrm>
            <a:off x="4806479" y="864146"/>
            <a:ext cx="4320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200" b="1" dirty="0" smtClean="0"/>
              <a:t>1</a:t>
            </a:r>
            <a:endParaRPr lang="en-US" sz="1200" b="1" dirty="0"/>
          </a:p>
        </p:txBody>
      </p:sp>
      <p:sp>
        <p:nvSpPr>
          <p:cNvPr id="73" name="TextBox 72"/>
          <p:cNvSpPr txBox="1"/>
          <p:nvPr/>
        </p:nvSpPr>
        <p:spPr>
          <a:xfrm>
            <a:off x="2061430" y="4464546"/>
            <a:ext cx="108012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000" b="1" dirty="0" smtClean="0"/>
              <a:t>1</a:t>
            </a:r>
            <a:r>
              <a:rPr lang="en-US" sz="1000" b="1" dirty="0" smtClean="0"/>
              <a:t>400X1200</a:t>
            </a:r>
            <a:endParaRPr lang="en-US" sz="10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2070175" y="299115"/>
            <a:ext cx="35283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200" b="1" dirty="0" smtClean="0">
                <a:solidFill>
                  <a:schemeClr val="accent6">
                    <a:lumMod val="75000"/>
                  </a:schemeClr>
                </a:solidFill>
              </a:rPr>
              <a:t>დასამზადებელია 1 ცალი პავილიონი.</a:t>
            </a:r>
            <a:endParaRPr lang="en-US" sz="12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8" name="Равнобедренный треугольник 8"/>
          <p:cNvSpPr/>
          <p:nvPr/>
        </p:nvSpPr>
        <p:spPr>
          <a:xfrm rot="10800000">
            <a:off x="5022503" y="1656234"/>
            <a:ext cx="288032" cy="144016"/>
          </a:xfrm>
          <a:prstGeom prst="triangle">
            <a:avLst/>
          </a:prstGeom>
          <a:solidFill>
            <a:srgbClr val="FF00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TextBox 48"/>
          <p:cNvSpPr txBox="1"/>
          <p:nvPr/>
        </p:nvSpPr>
        <p:spPr>
          <a:xfrm>
            <a:off x="4734471" y="1420465"/>
            <a:ext cx="6480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0,20</a:t>
            </a:r>
            <a:endParaRPr lang="en-US" sz="1400" b="1" dirty="0"/>
          </a:p>
        </p:txBody>
      </p:sp>
      <p:sp>
        <p:nvSpPr>
          <p:cNvPr id="47" name="Равнобедренный треугольник 8"/>
          <p:cNvSpPr/>
          <p:nvPr/>
        </p:nvSpPr>
        <p:spPr>
          <a:xfrm rot="10800000">
            <a:off x="5886599" y="3816474"/>
            <a:ext cx="288032" cy="144016"/>
          </a:xfrm>
          <a:prstGeom prst="triangle">
            <a:avLst/>
          </a:prstGeom>
          <a:solidFill>
            <a:srgbClr val="FF00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TextBox 49"/>
          <p:cNvSpPr txBox="1"/>
          <p:nvPr/>
        </p:nvSpPr>
        <p:spPr>
          <a:xfrm>
            <a:off x="5886599" y="3580705"/>
            <a:ext cx="6480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0,20</a:t>
            </a:r>
            <a:endParaRPr lang="en-US" sz="1400" b="1" dirty="0"/>
          </a:p>
        </p:txBody>
      </p:sp>
      <p:sp>
        <p:nvSpPr>
          <p:cNvPr id="9" name="Freeform 8"/>
          <p:cNvSpPr/>
          <p:nvPr/>
        </p:nvSpPr>
        <p:spPr>
          <a:xfrm>
            <a:off x="1566119" y="4064008"/>
            <a:ext cx="2733552" cy="595222"/>
          </a:xfrm>
          <a:custGeom>
            <a:avLst/>
            <a:gdLst>
              <a:gd name="connsiteX0" fmla="*/ 0 w 1880559"/>
              <a:gd name="connsiteY0" fmla="*/ 0 h 698739"/>
              <a:gd name="connsiteX1" fmla="*/ 353683 w 1880559"/>
              <a:gd name="connsiteY1" fmla="*/ 698739 h 698739"/>
              <a:gd name="connsiteX2" fmla="*/ 1354347 w 1880559"/>
              <a:gd name="connsiteY2" fmla="*/ 698739 h 698739"/>
              <a:gd name="connsiteX3" fmla="*/ 1880559 w 1880559"/>
              <a:gd name="connsiteY3" fmla="*/ 17253 h 698739"/>
              <a:gd name="connsiteX0" fmla="*/ 0 w 1807169"/>
              <a:gd name="connsiteY0" fmla="*/ 0 h 698739"/>
              <a:gd name="connsiteX1" fmla="*/ 353683 w 1807169"/>
              <a:gd name="connsiteY1" fmla="*/ 698739 h 698739"/>
              <a:gd name="connsiteX2" fmla="*/ 1354347 w 1807169"/>
              <a:gd name="connsiteY2" fmla="*/ 698739 h 698739"/>
              <a:gd name="connsiteX3" fmla="*/ 1807169 w 1807169"/>
              <a:gd name="connsiteY3" fmla="*/ 103517 h 698739"/>
              <a:gd name="connsiteX0" fmla="*/ 13264 w 1453486"/>
              <a:gd name="connsiteY0" fmla="*/ 586596 h 595222"/>
              <a:gd name="connsiteX1" fmla="*/ 0 w 1453486"/>
              <a:gd name="connsiteY1" fmla="*/ 595222 h 595222"/>
              <a:gd name="connsiteX2" fmla="*/ 1000664 w 1453486"/>
              <a:gd name="connsiteY2" fmla="*/ 595222 h 595222"/>
              <a:gd name="connsiteX3" fmla="*/ 1453486 w 1453486"/>
              <a:gd name="connsiteY3" fmla="*/ 0 h 595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53486" h="595222">
                <a:moveTo>
                  <a:pt x="13264" y="586596"/>
                </a:moveTo>
                <a:lnTo>
                  <a:pt x="0" y="595222"/>
                </a:lnTo>
                <a:lnTo>
                  <a:pt x="1000664" y="595222"/>
                </a:lnTo>
                <a:cubicBezTo>
                  <a:pt x="1176068" y="368060"/>
                  <a:pt x="1278082" y="227162"/>
                  <a:pt x="1453486" y="0"/>
                </a:cubicBezTo>
              </a:path>
            </a:pathLst>
          </a:cu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TextBox 89"/>
          <p:cNvSpPr txBox="1"/>
          <p:nvPr/>
        </p:nvSpPr>
        <p:spPr>
          <a:xfrm>
            <a:off x="7110735" y="746552"/>
            <a:ext cx="143113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000" b="1" u="sng" dirty="0" smtClean="0">
                <a:solidFill>
                  <a:schemeClr val="accent6">
                    <a:lumMod val="75000"/>
                  </a:schemeClr>
                </a:solidFill>
              </a:rPr>
              <a:t>ჭრილი 1-1.</a:t>
            </a:r>
            <a:endParaRPr lang="en-US" sz="1000" b="1" u="sng" dirty="0">
              <a:solidFill>
                <a:schemeClr val="accent6">
                  <a:lumMod val="75000"/>
                </a:schemeClr>
              </a:solidFill>
            </a:endParaRPr>
          </a:p>
        </p:txBody>
      </p:sp>
      <p:cxnSp>
        <p:nvCxnSpPr>
          <p:cNvPr id="98" name="Straight Connector 97"/>
          <p:cNvCxnSpPr/>
          <p:nvPr/>
        </p:nvCxnSpPr>
        <p:spPr>
          <a:xfrm>
            <a:off x="8152381" y="1264832"/>
            <a:ext cx="7963" cy="49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Straight Connector 98"/>
          <p:cNvCxnSpPr/>
          <p:nvPr/>
        </p:nvCxnSpPr>
        <p:spPr>
          <a:xfrm flipV="1">
            <a:off x="8080373" y="1261146"/>
            <a:ext cx="10960" cy="368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Freeform 99"/>
          <p:cNvSpPr/>
          <p:nvPr/>
        </p:nvSpPr>
        <p:spPr>
          <a:xfrm>
            <a:off x="8143091" y="1071365"/>
            <a:ext cx="1992702" cy="198407"/>
          </a:xfrm>
          <a:custGeom>
            <a:avLst/>
            <a:gdLst>
              <a:gd name="connsiteX0" fmla="*/ 0 w 1992702"/>
              <a:gd name="connsiteY0" fmla="*/ 198407 h 198407"/>
              <a:gd name="connsiteX1" fmla="*/ 224287 w 1992702"/>
              <a:gd name="connsiteY1" fmla="*/ 0 h 198407"/>
              <a:gd name="connsiteX2" fmla="*/ 1992702 w 1992702"/>
              <a:gd name="connsiteY2" fmla="*/ 0 h 198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92702" h="198407">
                <a:moveTo>
                  <a:pt x="0" y="198407"/>
                </a:moveTo>
                <a:lnTo>
                  <a:pt x="224287" y="0"/>
                </a:lnTo>
                <a:lnTo>
                  <a:pt x="1992702" y="0"/>
                </a:lnTo>
              </a:path>
            </a:pathLst>
          </a:cu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TextBox 100"/>
          <p:cNvSpPr txBox="1"/>
          <p:nvPr/>
        </p:nvSpPr>
        <p:spPr>
          <a:xfrm>
            <a:off x="8368405" y="904792"/>
            <a:ext cx="17673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800" dirty="0" smtClean="0"/>
              <a:t>50მმ სისქის გადახურვის  ,,სენდვიჩ“ ფილა</a:t>
            </a:r>
            <a:endParaRPr lang="en-US" sz="800" dirty="0"/>
          </a:p>
        </p:txBody>
      </p:sp>
      <p:cxnSp>
        <p:nvCxnSpPr>
          <p:cNvPr id="102" name="Straight Connector 101"/>
          <p:cNvCxnSpPr/>
          <p:nvPr/>
        </p:nvCxnSpPr>
        <p:spPr>
          <a:xfrm flipH="1" flipV="1">
            <a:off x="8339385" y="2277535"/>
            <a:ext cx="1579662" cy="175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TextBox 102"/>
          <p:cNvSpPr txBox="1"/>
          <p:nvPr/>
        </p:nvSpPr>
        <p:spPr>
          <a:xfrm>
            <a:off x="8439691" y="2109768"/>
            <a:ext cx="17673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800" dirty="0" smtClean="0"/>
              <a:t>50მმ სისქის ,,სენდვიჩ“ </a:t>
            </a:r>
          </a:p>
          <a:p>
            <a:r>
              <a:rPr lang="ka-GE" sz="800" dirty="0" smtClean="0"/>
              <a:t>პანელი</a:t>
            </a:r>
            <a:endParaRPr lang="en-US" sz="800" dirty="0"/>
          </a:p>
        </p:txBody>
      </p:sp>
      <p:sp>
        <p:nvSpPr>
          <p:cNvPr id="60" name="TextBox 59"/>
          <p:cNvSpPr txBox="1"/>
          <p:nvPr/>
        </p:nvSpPr>
        <p:spPr>
          <a:xfrm>
            <a:off x="7623819" y="4824586"/>
            <a:ext cx="143113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000" b="1" u="sng" dirty="0" smtClean="0">
                <a:solidFill>
                  <a:schemeClr val="accent6">
                    <a:lumMod val="75000"/>
                  </a:schemeClr>
                </a:solidFill>
              </a:rPr>
              <a:t>ფასადი</a:t>
            </a:r>
            <a:endParaRPr lang="en-US" sz="1000" b="1" u="sng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2213830" y="976652"/>
            <a:ext cx="108012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000" b="1" dirty="0" smtClean="0"/>
              <a:t>1</a:t>
            </a:r>
            <a:r>
              <a:rPr lang="en-US" sz="1000" b="1" dirty="0" smtClean="0"/>
              <a:t>400X1200</a:t>
            </a:r>
            <a:endParaRPr lang="en-US" sz="1000" b="1" dirty="0"/>
          </a:p>
        </p:txBody>
      </p:sp>
      <p:sp>
        <p:nvSpPr>
          <p:cNvPr id="5" name="Freeform 4"/>
          <p:cNvSpPr/>
          <p:nvPr/>
        </p:nvSpPr>
        <p:spPr>
          <a:xfrm>
            <a:off x="2191109" y="1181819"/>
            <a:ext cx="1975449" cy="267419"/>
          </a:xfrm>
          <a:custGeom>
            <a:avLst/>
            <a:gdLst>
              <a:gd name="connsiteX0" fmla="*/ 0 w 1975449"/>
              <a:gd name="connsiteY0" fmla="*/ 0 h 267419"/>
              <a:gd name="connsiteX1" fmla="*/ 1699404 w 1975449"/>
              <a:gd name="connsiteY1" fmla="*/ 0 h 267419"/>
              <a:gd name="connsiteX2" fmla="*/ 1975449 w 1975449"/>
              <a:gd name="connsiteY2" fmla="*/ 267419 h 2674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75449" h="267419">
                <a:moveTo>
                  <a:pt x="0" y="0"/>
                </a:moveTo>
                <a:lnTo>
                  <a:pt x="1699404" y="0"/>
                </a:lnTo>
                <a:lnTo>
                  <a:pt x="1975449" y="267419"/>
                </a:lnTo>
              </a:path>
            </a:pathLst>
          </a:custGeom>
          <a:noFill/>
          <a:ln w="31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9706" y="5070807"/>
            <a:ext cx="3495686" cy="1685459"/>
          </a:xfrm>
          <a:prstGeom prst="rect">
            <a:avLst/>
          </a:prstGeom>
        </p:spPr>
      </p:pic>
      <p:cxnSp>
        <p:nvCxnSpPr>
          <p:cNvPr id="65" name="Straight Connector 64"/>
          <p:cNvCxnSpPr/>
          <p:nvPr/>
        </p:nvCxnSpPr>
        <p:spPr>
          <a:xfrm flipH="1">
            <a:off x="9773587" y="3096394"/>
            <a:ext cx="1444" cy="134189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/>
          <p:nvPr/>
        </p:nvCxnSpPr>
        <p:spPr>
          <a:xfrm>
            <a:off x="8190855" y="3877807"/>
            <a:ext cx="158417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Box 69"/>
          <p:cNvSpPr txBox="1"/>
          <p:nvPr/>
        </p:nvSpPr>
        <p:spPr>
          <a:xfrm>
            <a:off x="8336315" y="3697261"/>
            <a:ext cx="14401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800" dirty="0" smtClean="0"/>
              <a:t>დათბუნული ლინოლეუმი</a:t>
            </a:r>
            <a:endParaRPr lang="en-US" sz="800" dirty="0"/>
          </a:p>
        </p:txBody>
      </p:sp>
      <p:cxnSp>
        <p:nvCxnSpPr>
          <p:cNvPr id="71" name="Straight Connector 70"/>
          <p:cNvCxnSpPr/>
          <p:nvPr/>
        </p:nvCxnSpPr>
        <p:spPr>
          <a:xfrm>
            <a:off x="8190855" y="4063634"/>
            <a:ext cx="158417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8336315" y="3877807"/>
            <a:ext cx="267899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800" dirty="0" smtClean="0"/>
              <a:t>20მმ სისქის ნაწები ფანერა</a:t>
            </a:r>
            <a:endParaRPr lang="en-US" sz="800" dirty="0"/>
          </a:p>
        </p:txBody>
      </p:sp>
      <p:cxnSp>
        <p:nvCxnSpPr>
          <p:cNvPr id="74" name="Straight Connector 73"/>
          <p:cNvCxnSpPr/>
          <p:nvPr/>
        </p:nvCxnSpPr>
        <p:spPr>
          <a:xfrm>
            <a:off x="8190855" y="4207650"/>
            <a:ext cx="158417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TextBox 74"/>
          <p:cNvSpPr txBox="1"/>
          <p:nvPr/>
        </p:nvSpPr>
        <p:spPr>
          <a:xfrm>
            <a:off x="7254751" y="4022403"/>
            <a:ext cx="345566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800" dirty="0" smtClean="0"/>
              <a:t>50მმ სისქის ანტისეპტიკით დამუშავებული ფიცარი</a:t>
            </a:r>
            <a:endParaRPr lang="en-US" sz="800" dirty="0"/>
          </a:p>
        </p:txBody>
      </p:sp>
      <p:cxnSp>
        <p:nvCxnSpPr>
          <p:cNvPr id="76" name="Straight Connector 75"/>
          <p:cNvCxnSpPr/>
          <p:nvPr/>
        </p:nvCxnSpPr>
        <p:spPr>
          <a:xfrm>
            <a:off x="8190855" y="4360050"/>
            <a:ext cx="158417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8335593" y="4174803"/>
            <a:ext cx="345566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800" dirty="0" smtClean="0"/>
              <a:t>ლითონის კარკასი</a:t>
            </a:r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3209705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449" y="1184328"/>
            <a:ext cx="7130985" cy="2651546"/>
          </a:xfrm>
          <a:prstGeom prst="rect">
            <a:avLst/>
          </a:prstGeom>
        </p:spPr>
      </p:pic>
      <p:pic>
        <p:nvPicPr>
          <p:cNvPr id="15" name="Рисунок 4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238" y="260350"/>
            <a:ext cx="1079500" cy="963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45401" y="6815160"/>
            <a:ext cx="421780" cy="285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34" name="Прямая соединительная линия 33"/>
          <p:cNvCxnSpPr/>
          <p:nvPr/>
        </p:nvCxnSpPr>
        <p:spPr>
          <a:xfrm>
            <a:off x="0" y="678638"/>
            <a:ext cx="10333038" cy="1667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0" y="0"/>
            <a:ext cx="10333038" cy="720090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Заголовок 1"/>
          <p:cNvSpPr txBox="1">
            <a:spLocks/>
          </p:cNvSpPr>
          <p:nvPr/>
        </p:nvSpPr>
        <p:spPr>
          <a:xfrm>
            <a:off x="1094553" y="204057"/>
            <a:ext cx="9041472" cy="660089"/>
          </a:xfrm>
          <a:prstGeom prst="rect">
            <a:avLst/>
          </a:prstGeom>
        </p:spPr>
        <p:txBody>
          <a:bodyPr vert="horz" lIns="100167" tIns="50084" rIns="100167" bIns="50084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r">
              <a:spcBef>
                <a:spcPct val="0"/>
              </a:spcBef>
              <a:defRPr/>
            </a:pPr>
            <a:r>
              <a:rPr lang="ka-GE" sz="14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გასახდელი.</a:t>
            </a:r>
            <a:endParaRPr lang="ru-RU" sz="1400" b="1" i="1" dirty="0">
              <a:ln w="6350">
                <a:noFill/>
              </a:ln>
              <a:solidFill>
                <a:srgbClr val="00206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23219" y="1019418"/>
            <a:ext cx="143113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000" b="1" u="sng" dirty="0" smtClean="0">
                <a:solidFill>
                  <a:schemeClr val="accent6">
                    <a:lumMod val="75000"/>
                  </a:schemeClr>
                </a:solidFill>
              </a:rPr>
              <a:t>გეგმა.</a:t>
            </a:r>
            <a:endParaRPr lang="en-US" sz="1000" b="1" u="sng" dirty="0">
              <a:solidFill>
                <a:schemeClr val="accent6">
                  <a:lumMod val="75000"/>
                </a:schemeClr>
              </a:solidFill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4734471" y="1008162"/>
            <a:ext cx="0" cy="27287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4734471" y="1091426"/>
            <a:ext cx="360040" cy="0"/>
          </a:xfrm>
          <a:prstGeom prst="line">
            <a:avLst/>
          </a:prstGeom>
          <a:ln>
            <a:solidFill>
              <a:schemeClr val="tx1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>
            <a:off x="4734471" y="3626861"/>
            <a:ext cx="0" cy="27287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>
            <a:off x="4734471" y="3827730"/>
            <a:ext cx="360040" cy="0"/>
          </a:xfrm>
          <a:prstGeom prst="line">
            <a:avLst/>
          </a:prstGeom>
          <a:ln>
            <a:solidFill>
              <a:schemeClr val="tx1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4806479" y="3611706"/>
            <a:ext cx="4320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200" b="1" dirty="0" smtClean="0"/>
              <a:t>1</a:t>
            </a:r>
            <a:endParaRPr lang="en-US" sz="1200" b="1" dirty="0"/>
          </a:p>
        </p:txBody>
      </p:sp>
      <p:sp>
        <p:nvSpPr>
          <p:cNvPr id="61" name="Равнобедренный треугольник 32"/>
          <p:cNvSpPr/>
          <p:nvPr/>
        </p:nvSpPr>
        <p:spPr>
          <a:xfrm rot="10800000">
            <a:off x="6750696" y="2027530"/>
            <a:ext cx="288032" cy="144016"/>
          </a:xfrm>
          <a:prstGeom prst="triangle">
            <a:avLst/>
          </a:prstGeom>
          <a:solidFill>
            <a:srgbClr val="FF00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TextBox 61"/>
          <p:cNvSpPr txBox="1"/>
          <p:nvPr/>
        </p:nvSpPr>
        <p:spPr>
          <a:xfrm>
            <a:off x="6606679" y="1791761"/>
            <a:ext cx="6480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400" b="1" dirty="0" smtClean="0"/>
              <a:t>1,80</a:t>
            </a:r>
            <a:endParaRPr lang="en-US" sz="1400" b="1" dirty="0"/>
          </a:p>
        </p:txBody>
      </p:sp>
      <p:sp>
        <p:nvSpPr>
          <p:cNvPr id="68" name="TextBox 67"/>
          <p:cNvSpPr txBox="1"/>
          <p:nvPr/>
        </p:nvSpPr>
        <p:spPr>
          <a:xfrm>
            <a:off x="4806479" y="1008162"/>
            <a:ext cx="4320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200" b="1" dirty="0" smtClean="0"/>
              <a:t>1</a:t>
            </a:r>
            <a:endParaRPr lang="en-US" sz="1200" b="1" dirty="0"/>
          </a:p>
        </p:txBody>
      </p:sp>
      <p:sp>
        <p:nvSpPr>
          <p:cNvPr id="47" name="Равнобедренный треугольник 8"/>
          <p:cNvSpPr/>
          <p:nvPr/>
        </p:nvSpPr>
        <p:spPr>
          <a:xfrm rot="10800000">
            <a:off x="1422104" y="3107650"/>
            <a:ext cx="288032" cy="144016"/>
          </a:xfrm>
          <a:prstGeom prst="triangle">
            <a:avLst/>
          </a:prstGeom>
          <a:solidFill>
            <a:srgbClr val="FF00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TextBox 49"/>
          <p:cNvSpPr txBox="1"/>
          <p:nvPr/>
        </p:nvSpPr>
        <p:spPr>
          <a:xfrm>
            <a:off x="1422103" y="2871881"/>
            <a:ext cx="6480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400" b="1" dirty="0" smtClean="0"/>
              <a:t>0,80</a:t>
            </a:r>
            <a:endParaRPr lang="en-US" sz="1400" b="1" dirty="0"/>
          </a:p>
        </p:txBody>
      </p:sp>
      <p:sp>
        <p:nvSpPr>
          <p:cNvPr id="46" name="Равнобедренный треугольник 8"/>
          <p:cNvSpPr/>
          <p:nvPr/>
        </p:nvSpPr>
        <p:spPr>
          <a:xfrm rot="10800000">
            <a:off x="558007" y="2191291"/>
            <a:ext cx="288032" cy="144016"/>
          </a:xfrm>
          <a:prstGeom prst="triangle">
            <a:avLst/>
          </a:prstGeom>
          <a:solidFill>
            <a:srgbClr val="FF00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TextBox 54"/>
          <p:cNvSpPr txBox="1"/>
          <p:nvPr/>
        </p:nvSpPr>
        <p:spPr>
          <a:xfrm>
            <a:off x="558007" y="1955522"/>
            <a:ext cx="6480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400" b="1" dirty="0" smtClean="0"/>
              <a:t>0,</a:t>
            </a:r>
            <a:r>
              <a:rPr lang="en-US" sz="1400" b="1" dirty="0" smtClean="0"/>
              <a:t>2</a:t>
            </a:r>
            <a:r>
              <a:rPr lang="ka-GE" sz="1400" b="1" dirty="0" smtClean="0"/>
              <a:t>0</a:t>
            </a:r>
            <a:endParaRPr lang="en-US" sz="1400" b="1" dirty="0"/>
          </a:p>
        </p:txBody>
      </p:sp>
      <p:sp>
        <p:nvSpPr>
          <p:cNvPr id="90" name="TextBox 89"/>
          <p:cNvSpPr txBox="1"/>
          <p:nvPr/>
        </p:nvSpPr>
        <p:spPr>
          <a:xfrm>
            <a:off x="7983859" y="746552"/>
            <a:ext cx="143113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000" b="1" u="sng" dirty="0" smtClean="0">
                <a:solidFill>
                  <a:schemeClr val="accent6">
                    <a:lumMod val="75000"/>
                  </a:schemeClr>
                </a:solidFill>
              </a:rPr>
              <a:t>ჭრილი 1-1.</a:t>
            </a:r>
            <a:endParaRPr lang="en-US" sz="1000" b="1" u="sng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341350" y="3580196"/>
            <a:ext cx="108012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/>
              <a:t>1200X600</a:t>
            </a:r>
            <a:endParaRPr lang="en-US" sz="1000" b="1" dirty="0"/>
          </a:p>
        </p:txBody>
      </p:sp>
      <p:sp>
        <p:nvSpPr>
          <p:cNvPr id="49" name="Freeform 48"/>
          <p:cNvSpPr/>
          <p:nvPr/>
        </p:nvSpPr>
        <p:spPr>
          <a:xfrm>
            <a:off x="1278087" y="3323674"/>
            <a:ext cx="2088232" cy="451206"/>
          </a:xfrm>
          <a:custGeom>
            <a:avLst/>
            <a:gdLst>
              <a:gd name="connsiteX0" fmla="*/ 0 w 1880559"/>
              <a:gd name="connsiteY0" fmla="*/ 0 h 698739"/>
              <a:gd name="connsiteX1" fmla="*/ 353683 w 1880559"/>
              <a:gd name="connsiteY1" fmla="*/ 698739 h 698739"/>
              <a:gd name="connsiteX2" fmla="*/ 1354347 w 1880559"/>
              <a:gd name="connsiteY2" fmla="*/ 698739 h 698739"/>
              <a:gd name="connsiteX3" fmla="*/ 1880559 w 1880559"/>
              <a:gd name="connsiteY3" fmla="*/ 17253 h 698739"/>
              <a:gd name="connsiteX0" fmla="*/ 0 w 1807169"/>
              <a:gd name="connsiteY0" fmla="*/ 0 h 698739"/>
              <a:gd name="connsiteX1" fmla="*/ 353683 w 1807169"/>
              <a:gd name="connsiteY1" fmla="*/ 698739 h 698739"/>
              <a:gd name="connsiteX2" fmla="*/ 1354347 w 1807169"/>
              <a:gd name="connsiteY2" fmla="*/ 698739 h 698739"/>
              <a:gd name="connsiteX3" fmla="*/ 1807169 w 1807169"/>
              <a:gd name="connsiteY3" fmla="*/ 103517 h 698739"/>
              <a:gd name="connsiteX0" fmla="*/ 13264 w 1453486"/>
              <a:gd name="connsiteY0" fmla="*/ 586596 h 595222"/>
              <a:gd name="connsiteX1" fmla="*/ 0 w 1453486"/>
              <a:gd name="connsiteY1" fmla="*/ 595222 h 595222"/>
              <a:gd name="connsiteX2" fmla="*/ 1000664 w 1453486"/>
              <a:gd name="connsiteY2" fmla="*/ 595222 h 595222"/>
              <a:gd name="connsiteX3" fmla="*/ 1453486 w 1453486"/>
              <a:gd name="connsiteY3" fmla="*/ 0 h 595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53486" h="595222">
                <a:moveTo>
                  <a:pt x="13264" y="586596"/>
                </a:moveTo>
                <a:lnTo>
                  <a:pt x="0" y="595222"/>
                </a:lnTo>
                <a:lnTo>
                  <a:pt x="1000664" y="595222"/>
                </a:lnTo>
                <a:cubicBezTo>
                  <a:pt x="1176068" y="368060"/>
                  <a:pt x="1278082" y="227162"/>
                  <a:pt x="1453486" y="0"/>
                </a:cubicBezTo>
              </a:path>
            </a:pathLst>
          </a:cu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6" name="Picture 5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7199" y="1226960"/>
            <a:ext cx="2749819" cy="2643131"/>
          </a:xfrm>
          <a:prstGeom prst="rect">
            <a:avLst/>
          </a:prstGeom>
        </p:spPr>
      </p:pic>
      <p:cxnSp>
        <p:nvCxnSpPr>
          <p:cNvPr id="58" name="Straight Connector 57"/>
          <p:cNvCxnSpPr/>
          <p:nvPr/>
        </p:nvCxnSpPr>
        <p:spPr>
          <a:xfrm flipH="1">
            <a:off x="9701579" y="3266672"/>
            <a:ext cx="1444" cy="134189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8118847" y="4048085"/>
            <a:ext cx="158417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/>
          <p:cNvSpPr txBox="1"/>
          <p:nvPr/>
        </p:nvSpPr>
        <p:spPr>
          <a:xfrm>
            <a:off x="8264307" y="3867539"/>
            <a:ext cx="14401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800" dirty="0" smtClean="0"/>
              <a:t>დათბუნული ლინოლეუმი</a:t>
            </a:r>
            <a:endParaRPr lang="en-US" sz="800" dirty="0"/>
          </a:p>
        </p:txBody>
      </p:sp>
      <p:cxnSp>
        <p:nvCxnSpPr>
          <p:cNvPr id="64" name="Straight Connector 63"/>
          <p:cNvCxnSpPr/>
          <p:nvPr/>
        </p:nvCxnSpPr>
        <p:spPr>
          <a:xfrm>
            <a:off x="8118847" y="4233912"/>
            <a:ext cx="158417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8264307" y="4048085"/>
            <a:ext cx="267899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800" dirty="0" smtClean="0"/>
              <a:t>20მმ სისქის ნაწები ფანერა</a:t>
            </a:r>
            <a:endParaRPr lang="en-US" sz="800" dirty="0"/>
          </a:p>
        </p:txBody>
      </p:sp>
      <p:cxnSp>
        <p:nvCxnSpPr>
          <p:cNvPr id="66" name="Straight Connector 65"/>
          <p:cNvCxnSpPr/>
          <p:nvPr/>
        </p:nvCxnSpPr>
        <p:spPr>
          <a:xfrm>
            <a:off x="8118847" y="4377928"/>
            <a:ext cx="158417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7182743" y="4192681"/>
            <a:ext cx="345566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800" dirty="0" smtClean="0"/>
              <a:t>50მმ სისქის ანტისეპტიკით დამუშავებული ფიცარი</a:t>
            </a:r>
            <a:endParaRPr lang="en-US" sz="800" dirty="0"/>
          </a:p>
        </p:txBody>
      </p:sp>
      <p:cxnSp>
        <p:nvCxnSpPr>
          <p:cNvPr id="69" name="Straight Connector 68"/>
          <p:cNvCxnSpPr/>
          <p:nvPr/>
        </p:nvCxnSpPr>
        <p:spPr>
          <a:xfrm>
            <a:off x="8439691" y="1435270"/>
            <a:ext cx="7963" cy="49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>
          <a:xfrm flipV="1">
            <a:off x="8367683" y="1431584"/>
            <a:ext cx="10960" cy="368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Freeform 70"/>
          <p:cNvSpPr/>
          <p:nvPr/>
        </p:nvSpPr>
        <p:spPr>
          <a:xfrm>
            <a:off x="8430401" y="1241803"/>
            <a:ext cx="1992702" cy="198407"/>
          </a:xfrm>
          <a:custGeom>
            <a:avLst/>
            <a:gdLst>
              <a:gd name="connsiteX0" fmla="*/ 0 w 1992702"/>
              <a:gd name="connsiteY0" fmla="*/ 198407 h 198407"/>
              <a:gd name="connsiteX1" fmla="*/ 224287 w 1992702"/>
              <a:gd name="connsiteY1" fmla="*/ 0 h 198407"/>
              <a:gd name="connsiteX2" fmla="*/ 1992702 w 1992702"/>
              <a:gd name="connsiteY2" fmla="*/ 0 h 198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92702" h="198407">
                <a:moveTo>
                  <a:pt x="0" y="198407"/>
                </a:moveTo>
                <a:lnTo>
                  <a:pt x="224287" y="0"/>
                </a:lnTo>
                <a:lnTo>
                  <a:pt x="1992702" y="0"/>
                </a:lnTo>
              </a:path>
            </a:pathLst>
          </a:cu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TextBox 71"/>
          <p:cNvSpPr txBox="1"/>
          <p:nvPr/>
        </p:nvSpPr>
        <p:spPr>
          <a:xfrm>
            <a:off x="8655715" y="1075230"/>
            <a:ext cx="17673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800" dirty="0" smtClean="0"/>
              <a:t>50მმ სისქის გადახურვის  ,,სენდვიჩ“ ფილა</a:t>
            </a:r>
            <a:endParaRPr lang="en-US" sz="800" dirty="0"/>
          </a:p>
        </p:txBody>
      </p:sp>
      <p:cxnSp>
        <p:nvCxnSpPr>
          <p:cNvPr id="73" name="Straight Connector 72"/>
          <p:cNvCxnSpPr/>
          <p:nvPr/>
        </p:nvCxnSpPr>
        <p:spPr>
          <a:xfrm flipH="1" flipV="1">
            <a:off x="8363962" y="2637047"/>
            <a:ext cx="1627093" cy="1811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xtBox 73"/>
          <p:cNvSpPr txBox="1"/>
          <p:nvPr/>
        </p:nvSpPr>
        <p:spPr>
          <a:xfrm>
            <a:off x="8195981" y="2469808"/>
            <a:ext cx="17673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800" dirty="0" smtClean="0"/>
              <a:t>50მმ სისქის ,,სენდვიჩ“ </a:t>
            </a:r>
          </a:p>
          <a:p>
            <a:r>
              <a:rPr lang="ka-GE" sz="800" dirty="0" smtClean="0"/>
              <a:t>პანელი</a:t>
            </a:r>
            <a:endParaRPr lang="en-US" sz="800" dirty="0"/>
          </a:p>
        </p:txBody>
      </p:sp>
      <p:cxnSp>
        <p:nvCxnSpPr>
          <p:cNvPr id="75" name="Straight Connector 74"/>
          <p:cNvCxnSpPr/>
          <p:nvPr/>
        </p:nvCxnSpPr>
        <p:spPr>
          <a:xfrm>
            <a:off x="8118847" y="4530328"/>
            <a:ext cx="158417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5" y="5181284"/>
            <a:ext cx="5022503" cy="185339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0963" y="4969983"/>
            <a:ext cx="4949051" cy="1798819"/>
          </a:xfrm>
          <a:prstGeom prst="rect">
            <a:avLst/>
          </a:prstGeom>
        </p:spPr>
      </p:pic>
      <p:sp>
        <p:nvSpPr>
          <p:cNvPr id="76" name="TextBox 75"/>
          <p:cNvSpPr txBox="1"/>
          <p:nvPr/>
        </p:nvSpPr>
        <p:spPr>
          <a:xfrm>
            <a:off x="8263585" y="4345081"/>
            <a:ext cx="345566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800" dirty="0" smtClean="0"/>
              <a:t>ლითონის კარკასი</a:t>
            </a:r>
            <a:endParaRPr lang="en-US" sz="800" dirty="0"/>
          </a:p>
        </p:txBody>
      </p:sp>
      <p:sp>
        <p:nvSpPr>
          <p:cNvPr id="77" name="TextBox 76"/>
          <p:cNvSpPr txBox="1"/>
          <p:nvPr/>
        </p:nvSpPr>
        <p:spPr>
          <a:xfrm>
            <a:off x="3798367" y="5010413"/>
            <a:ext cx="14401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000" b="1" u="sng" dirty="0" smtClean="0">
                <a:solidFill>
                  <a:schemeClr val="accent6">
                    <a:lumMod val="75000"/>
                  </a:schemeClr>
                </a:solidFill>
              </a:rPr>
              <a:t>ფასადი</a:t>
            </a:r>
            <a:endParaRPr lang="en-US" sz="1000" b="1" u="sng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7326759" y="4722381"/>
            <a:ext cx="143113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000" b="1" u="sng" dirty="0" smtClean="0">
                <a:solidFill>
                  <a:schemeClr val="accent6">
                    <a:lumMod val="75000"/>
                  </a:schemeClr>
                </a:solidFill>
              </a:rPr>
              <a:t>უკანა ფასადი</a:t>
            </a:r>
            <a:endParaRPr lang="en-US" sz="1000" b="1" u="sng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25959" y="3888482"/>
            <a:ext cx="460797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Tx/>
              <a:buChar char="-"/>
            </a:pPr>
            <a:r>
              <a:rPr lang="ka-GE" sz="1000" b="1" dirty="0" smtClean="0"/>
              <a:t>ელჩამრთველები -</a:t>
            </a:r>
            <a:r>
              <a:rPr lang="en-US" sz="1000" b="1" dirty="0" smtClean="0"/>
              <a:t>1</a:t>
            </a:r>
            <a:r>
              <a:rPr lang="ka-GE" sz="1000" b="1" dirty="0" smtClean="0"/>
              <a:t>ცალი,</a:t>
            </a:r>
          </a:p>
          <a:p>
            <a:pPr marL="342900" indent="-342900">
              <a:buFontTx/>
              <a:buChar char="-"/>
            </a:pPr>
            <a:r>
              <a:rPr lang="ka-GE" sz="1000" b="1" dirty="0" smtClean="0"/>
              <a:t>ელსადენის მონტაჟი პლასტმასის დახურულ არხში,</a:t>
            </a:r>
          </a:p>
          <a:p>
            <a:pPr marL="342900" indent="-342900">
              <a:buFontTx/>
              <a:buChar char="-"/>
            </a:pPr>
            <a:r>
              <a:rPr lang="ka-GE" sz="1000" b="1" dirty="0" smtClean="0"/>
              <a:t>ელექტროროზეტი -</a:t>
            </a:r>
            <a:r>
              <a:rPr lang="en-US" sz="1000" b="1" dirty="0" smtClean="0"/>
              <a:t>3</a:t>
            </a:r>
            <a:r>
              <a:rPr lang="ka-GE" sz="1000" b="1" dirty="0" smtClean="0"/>
              <a:t>ცალი,</a:t>
            </a:r>
          </a:p>
          <a:p>
            <a:pPr marL="342900" indent="-342900">
              <a:buFontTx/>
              <a:buChar char="-"/>
            </a:pPr>
            <a:r>
              <a:rPr lang="en-US" sz="1000" b="1" dirty="0" smtClean="0"/>
              <a:t>800</a:t>
            </a:r>
            <a:r>
              <a:rPr lang="en-GB" sz="1000" b="1" dirty="0" smtClean="0"/>
              <a:t>X600</a:t>
            </a:r>
            <a:r>
              <a:rPr lang="ka-GE" sz="1000" b="1" dirty="0" smtClean="0"/>
              <a:t>მმ ზომის მეტალოპლასტმასის ფანჯარა- </a:t>
            </a:r>
            <a:r>
              <a:rPr lang="en-US" sz="1000" b="1" dirty="0" smtClean="0"/>
              <a:t>1</a:t>
            </a:r>
            <a:r>
              <a:rPr lang="ka-GE" sz="1000" b="1" dirty="0" smtClean="0"/>
              <a:t> ცალი,</a:t>
            </a:r>
          </a:p>
          <a:p>
            <a:pPr marL="342900" indent="-342900">
              <a:buFontTx/>
              <a:buChar char="-"/>
            </a:pPr>
            <a:r>
              <a:rPr lang="en-US" sz="1000" b="1" dirty="0" smtClean="0"/>
              <a:t>1200</a:t>
            </a:r>
            <a:r>
              <a:rPr lang="en-GB" sz="1000" b="1" dirty="0" smtClean="0"/>
              <a:t>X600</a:t>
            </a:r>
            <a:r>
              <a:rPr lang="ka-GE" sz="1000" b="1" dirty="0"/>
              <a:t>მმ ზომის მეტალოპლასტმასის </a:t>
            </a:r>
            <a:r>
              <a:rPr lang="ka-GE" sz="1000" b="1" dirty="0" smtClean="0"/>
              <a:t>ფანჯარა</a:t>
            </a:r>
            <a:r>
              <a:rPr lang="en-US" sz="1000" b="1" dirty="0" smtClean="0"/>
              <a:t> </a:t>
            </a:r>
            <a:r>
              <a:rPr lang="ka-GE" sz="1000" b="1" dirty="0" smtClean="0"/>
              <a:t>- </a:t>
            </a:r>
            <a:r>
              <a:rPr lang="en-US" sz="1000" b="1" dirty="0" smtClean="0"/>
              <a:t>8</a:t>
            </a:r>
            <a:r>
              <a:rPr lang="ka-GE" sz="1000" b="1" dirty="0" smtClean="0"/>
              <a:t> </a:t>
            </a:r>
            <a:r>
              <a:rPr lang="ka-GE" sz="1000" b="1" dirty="0"/>
              <a:t>ცალი,</a:t>
            </a:r>
          </a:p>
          <a:p>
            <a:pPr marL="342900" indent="-342900">
              <a:buFontTx/>
              <a:buChar char="-"/>
            </a:pPr>
            <a:r>
              <a:rPr lang="ka-GE" sz="1000" b="1" dirty="0" smtClean="0"/>
              <a:t>800</a:t>
            </a:r>
            <a:r>
              <a:rPr lang="en-GB" sz="1000" b="1" dirty="0" smtClean="0"/>
              <a:t>X</a:t>
            </a:r>
            <a:r>
              <a:rPr lang="ka-GE" sz="1000" b="1" dirty="0" smtClean="0"/>
              <a:t>2200მმ </a:t>
            </a:r>
            <a:r>
              <a:rPr lang="ka-GE" sz="1000" b="1" dirty="0"/>
              <a:t>ზომის მეტალოპლასტმასის </a:t>
            </a:r>
            <a:r>
              <a:rPr lang="ka-GE" sz="1000" b="1" dirty="0" smtClean="0"/>
              <a:t>კარი - </a:t>
            </a:r>
            <a:r>
              <a:rPr lang="en-US" sz="1000" b="1" dirty="0" smtClean="0"/>
              <a:t>1</a:t>
            </a:r>
            <a:r>
              <a:rPr lang="ka-GE" sz="1000" b="1" dirty="0" smtClean="0"/>
              <a:t> </a:t>
            </a:r>
            <a:r>
              <a:rPr lang="ka-GE" sz="1000" b="1" dirty="0"/>
              <a:t>ცალი</a:t>
            </a:r>
            <a:r>
              <a:rPr lang="ka-GE" sz="1000" b="1" dirty="0" smtClean="0"/>
              <a:t>,</a:t>
            </a:r>
            <a:endParaRPr lang="ka-GE" sz="1000" b="1" dirty="0"/>
          </a:p>
          <a:p>
            <a:pPr marL="342900" indent="-342900">
              <a:buFontTx/>
              <a:buChar char="-"/>
            </a:pPr>
            <a:r>
              <a:rPr lang="ka-GE" sz="1000" b="1" dirty="0" smtClean="0"/>
              <a:t>საშუალო ზომის </a:t>
            </a:r>
            <a:r>
              <a:rPr lang="ka-GE" sz="1000" b="1" dirty="0"/>
              <a:t>დიოდური სანათი - </a:t>
            </a:r>
            <a:r>
              <a:rPr lang="en-US" sz="1000" b="1" dirty="0" smtClean="0"/>
              <a:t>4</a:t>
            </a:r>
            <a:r>
              <a:rPr lang="ka-GE" sz="1000" b="1" dirty="0" smtClean="0"/>
              <a:t> ცალი</a:t>
            </a:r>
            <a:r>
              <a:rPr lang="en-US" sz="1000" b="1" dirty="0"/>
              <a:t>.</a:t>
            </a:r>
            <a:endParaRPr lang="ka-GE" sz="1000" b="1" dirty="0">
              <a:solidFill>
                <a:srgbClr val="7030A0"/>
              </a:solidFill>
            </a:endParaRPr>
          </a:p>
          <a:p>
            <a:pPr marL="342900" indent="-342900">
              <a:buFontTx/>
              <a:buChar char="-"/>
            </a:pPr>
            <a:endParaRPr lang="ka-GE" sz="1000" b="1" dirty="0"/>
          </a:p>
        </p:txBody>
      </p:sp>
    </p:spTree>
    <p:extLst>
      <p:ext uri="{BB962C8B-B14F-4D97-AF65-F5344CB8AC3E}">
        <p14:creationId xmlns:p14="http://schemas.microsoft.com/office/powerpoint/2010/main" val="122244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7681</TotalTime>
  <Words>194</Words>
  <Application>Microsoft Office PowerPoint</Application>
  <PresentationFormat>Произвольный</PresentationFormat>
  <Paragraphs>51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11" baseType="lpstr">
      <vt:lpstr>AcadNusx</vt:lpstr>
      <vt:lpstr>Arial</vt:lpstr>
      <vt:lpstr>Book Antiqua</vt:lpstr>
      <vt:lpstr>Lucida Sans</vt:lpstr>
      <vt:lpstr>Times New Roman</vt:lpstr>
      <vt:lpstr>Wingdings</vt:lpstr>
      <vt:lpstr>Wingdings 2</vt:lpstr>
      <vt:lpstr>Wingdings 3</vt:lpstr>
      <vt:lpstr>Апекс</vt:lpstr>
      <vt:lpstr>Презентация PowerPoint</vt:lpstr>
      <vt:lpstr>Презентация PowerPoint</vt:lpstr>
    </vt:vector>
  </TitlesOfParts>
  <Company>Deftones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кусиани</dc:creator>
  <cp:lastModifiedBy>Timur Jamanov</cp:lastModifiedBy>
  <cp:revision>920</cp:revision>
  <cp:lastPrinted>2022-02-02T11:27:01Z</cp:lastPrinted>
  <dcterms:created xsi:type="dcterms:W3CDTF">2008-07-04T11:56:19Z</dcterms:created>
  <dcterms:modified xsi:type="dcterms:W3CDTF">2024-12-30T10:27:48Z</dcterms:modified>
</cp:coreProperties>
</file>