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7" r:id="rId2"/>
  </p:sldIdLst>
  <p:sldSz cx="10333038" cy="7200900"/>
  <p:notesSz cx="7053263" cy="9309100"/>
  <p:defaultTextStyle>
    <a:defPPr>
      <a:defRPr lang="ru-RU"/>
    </a:defPPr>
    <a:lvl1pPr marL="0" algn="l" defTabSz="10016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500840" algn="l" defTabSz="10016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001680" algn="l" defTabSz="10016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502520" algn="l" defTabSz="10016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003359" algn="l" defTabSz="10016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504200" algn="l" defTabSz="10016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3005038" algn="l" defTabSz="10016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505878" algn="l" defTabSz="10016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4006717" algn="l" defTabSz="10016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1BE1F476-E1A8-4071-9153-CB80ED46F279}">
          <p14:sldIdLst>
            <p14:sldId id="29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69">
          <p15:clr>
            <a:srgbClr val="A4A3A4"/>
          </p15:clr>
        </p15:guide>
        <p15:guide id="2" pos="32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DDDDDD"/>
    <a:srgbClr val="CC0066"/>
    <a:srgbClr val="777777"/>
    <a:srgbClr val="E6F3A5"/>
    <a:srgbClr val="FFFF99"/>
    <a:srgbClr val="FFFFCC"/>
    <a:srgbClr val="66FFFF"/>
    <a:srgbClr val="00FFFF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93" autoAdjust="0"/>
    <p:restoredTop sz="94660" autoAdjust="0"/>
  </p:normalViewPr>
  <p:slideViewPr>
    <p:cSldViewPr>
      <p:cViewPr varScale="1">
        <p:scale>
          <a:sx n="84" d="100"/>
          <a:sy n="84" d="100"/>
        </p:scale>
        <p:origin x="1387" y="62"/>
      </p:cViewPr>
      <p:guideLst>
        <p:guide orient="horz" pos="2269"/>
        <p:guide pos="3255"/>
      </p:guideLst>
    </p:cSldViewPr>
  </p:slideViewPr>
  <p:outlineViewPr>
    <p:cViewPr>
      <p:scale>
        <a:sx n="33" d="100"/>
        <a:sy n="33" d="100"/>
      </p:scale>
      <p:origin x="0" y="3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76909" y="1440182"/>
            <a:ext cx="9299734" cy="1920239"/>
          </a:xfrm>
        </p:spPr>
        <p:txBody>
          <a:bodyPr vert="horz" lIns="50084" tIns="0" rIns="50084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53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549958" y="3498283"/>
            <a:ext cx="7233127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500840" indent="0" algn="ctr">
              <a:buNone/>
            </a:lvl2pPr>
            <a:lvl3pPr marL="1001680" indent="0" algn="ctr">
              <a:buNone/>
            </a:lvl3pPr>
            <a:lvl4pPr marL="1502520" indent="0" algn="ctr">
              <a:buNone/>
            </a:lvl4pPr>
            <a:lvl5pPr marL="2003359" indent="0" algn="ctr">
              <a:buNone/>
            </a:lvl5pPr>
            <a:lvl6pPr marL="2504200" indent="0" algn="ctr">
              <a:buNone/>
            </a:lvl6pPr>
            <a:lvl7pPr marL="3005038" indent="0" algn="ctr">
              <a:buNone/>
            </a:lvl7pPr>
            <a:lvl8pPr marL="3505878" indent="0" algn="ctr">
              <a:buNone/>
            </a:lvl8pPr>
            <a:lvl9pPr marL="4006717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91452" y="288373"/>
            <a:ext cx="2324934" cy="614410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652" y="288373"/>
            <a:ext cx="6802583" cy="61441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8282" y="640082"/>
            <a:ext cx="8008104" cy="1920239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3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08282" y="2633175"/>
            <a:ext cx="8008104" cy="1585198"/>
          </a:xfrm>
        </p:spPr>
        <p:txBody>
          <a:bodyPr anchor="t"/>
          <a:lstStyle>
            <a:lvl1pPr marL="80135" indent="0" algn="l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55299" y="6737511"/>
            <a:ext cx="861087" cy="383381"/>
          </a:xfrm>
        </p:spPr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6652" y="1680213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2628" y="1680213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2" y="286705"/>
            <a:ext cx="9299734" cy="12001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4" y="1611869"/>
            <a:ext cx="4565553" cy="788430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19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249043" y="1611869"/>
            <a:ext cx="4567346" cy="788430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19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16654" y="2480311"/>
            <a:ext cx="4565553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9043" y="2480311"/>
            <a:ext cx="4567346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3" y="286704"/>
            <a:ext cx="3399498" cy="1220153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4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6653" y="1600203"/>
            <a:ext cx="3399498" cy="4832271"/>
          </a:xfrm>
        </p:spPr>
        <p:txBody>
          <a:bodyPr/>
          <a:lstStyle>
            <a:lvl1pPr marL="0" indent="0">
              <a:buNone/>
              <a:defRPr sz="15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039933" y="286703"/>
            <a:ext cx="5776455" cy="6145769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19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6610" y="640080"/>
            <a:ext cx="6199823" cy="548402"/>
          </a:xfrm>
        </p:spPr>
        <p:txBody>
          <a:bodyPr lIns="50084" rIns="50084" bIns="0" anchor="b">
            <a:sp3d prstMaterial="softEdge"/>
          </a:bodyPr>
          <a:lstStyle>
            <a:lvl1pPr algn="ctr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66610" y="1923574"/>
            <a:ext cx="6199823" cy="416052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5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66610" y="1225126"/>
            <a:ext cx="6199823" cy="556870"/>
          </a:xfrm>
        </p:spPr>
        <p:txBody>
          <a:bodyPr lIns="50084" tIns="50084" rIns="50084" anchor="t"/>
          <a:lstStyle>
            <a:lvl1pPr marL="0" indent="0" algn="ctr">
              <a:buNone/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16652" y="288372"/>
            <a:ext cx="9299734" cy="1200150"/>
          </a:xfrm>
          <a:prstGeom prst="rect">
            <a:avLst/>
          </a:prstGeom>
        </p:spPr>
        <p:txBody>
          <a:bodyPr vert="horz" lIns="100167" tIns="50084" rIns="100167" bIns="50084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516652" y="1680210"/>
            <a:ext cx="9299734" cy="4944618"/>
          </a:xfrm>
          <a:prstGeom prst="rect">
            <a:avLst/>
          </a:prstGeom>
        </p:spPr>
        <p:txBody>
          <a:bodyPr vert="horz" lIns="100167" tIns="50084" rIns="100167" bIns="50084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16652" y="6737511"/>
            <a:ext cx="2411042" cy="383381"/>
          </a:xfrm>
          <a:prstGeom prst="rect">
            <a:avLst/>
          </a:prstGeom>
        </p:spPr>
        <p:txBody>
          <a:bodyPr vert="horz" lIns="100167" tIns="50084" rIns="100167" bIns="50084" anchor="b"/>
          <a:lstStyle>
            <a:lvl1pPr algn="l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CCD89B8-A6F7-4B34-953C-D05DF95E3342}" type="datetimeFigureOut">
              <a:rPr lang="ru-RU" smtClean="0"/>
              <a:pPr/>
              <a:t>30.12.2024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530457" y="6737511"/>
            <a:ext cx="3272129" cy="383381"/>
          </a:xfrm>
          <a:prstGeom prst="rect">
            <a:avLst/>
          </a:prstGeom>
        </p:spPr>
        <p:txBody>
          <a:bodyPr vert="horz" lIns="100167" tIns="50084" rIns="100167" bIns="50084" anchor="b"/>
          <a:lstStyle>
            <a:lvl1pPr algn="ct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955299" y="6737511"/>
            <a:ext cx="861087" cy="383381"/>
          </a:xfrm>
          <a:prstGeom prst="rect">
            <a:avLst/>
          </a:prstGeom>
        </p:spPr>
        <p:txBody>
          <a:bodyPr vert="horz" lIns="0" tIns="50084" rIns="0" bIns="50084" anchor="b"/>
          <a:lstStyle>
            <a:lvl1pPr algn="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5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601008" indent="-450757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951596" indent="-310520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42083" indent="-25042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482486" indent="-200337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692839" indent="-200337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933241" indent="-200337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153610" indent="-200337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373980" indent="-200337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94349" indent="-200337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08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16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025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0335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04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0503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058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0671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688" y="1002855"/>
            <a:ext cx="2662210" cy="237631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0" y="1071532"/>
            <a:ext cx="7010251" cy="3420288"/>
          </a:xfrm>
          <a:prstGeom prst="rect">
            <a:avLst/>
          </a:prstGeom>
        </p:spPr>
      </p:pic>
      <p:pic>
        <p:nvPicPr>
          <p:cNvPr id="15" name="Рисунок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8" y="260350"/>
            <a:ext cx="1079500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45401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4" name="Прямая соединительная линия 33"/>
          <p:cNvCxnSpPr/>
          <p:nvPr/>
        </p:nvCxnSpPr>
        <p:spPr>
          <a:xfrm>
            <a:off x="0" y="678638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0" y="0"/>
            <a:ext cx="10333038" cy="720090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1094553" y="204057"/>
            <a:ext cx="9041472" cy="660089"/>
          </a:xfrm>
          <a:prstGeom prst="rect">
            <a:avLst/>
          </a:prstGeom>
        </p:spPr>
        <p:txBody>
          <a:bodyPr vert="horz" lIns="100167" tIns="50084" rIns="100167" bIns="50084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№1 </a:t>
            </a: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მორიგე ოპერატორების პავილიონი.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75347" y="864146"/>
            <a:ext cx="1431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000" b="1" u="sng" dirty="0" smtClean="0">
                <a:solidFill>
                  <a:schemeClr val="accent6">
                    <a:lumMod val="75000"/>
                  </a:schemeClr>
                </a:solidFill>
              </a:rPr>
              <a:t>გეგმა.</a:t>
            </a:r>
            <a:endParaRPr lang="en-US" sz="10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5598567" y="924898"/>
            <a:ext cx="0" cy="27287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598567" y="1008162"/>
            <a:ext cx="360040" cy="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5598567" y="4551709"/>
            <a:ext cx="0" cy="27287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5598567" y="4752578"/>
            <a:ext cx="360040" cy="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670575" y="4536554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1</a:t>
            </a:r>
            <a:endParaRPr lang="en-US" sz="12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125959" y="4810065"/>
            <a:ext cx="51452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ka-GE" sz="1000" b="1" dirty="0" smtClean="0"/>
              <a:t>ელჩამრთველები -3ცალი,</a:t>
            </a:r>
          </a:p>
          <a:p>
            <a:pPr marL="342900" indent="-342900">
              <a:buFontTx/>
              <a:buChar char="-"/>
            </a:pPr>
            <a:r>
              <a:rPr lang="ka-GE" sz="1000" b="1" dirty="0" smtClean="0"/>
              <a:t>ელსადენის მონტაჟი პლასტმასის დახურულ არხში,</a:t>
            </a:r>
          </a:p>
          <a:p>
            <a:pPr marL="342900" indent="-342900">
              <a:buFontTx/>
              <a:buChar char="-"/>
            </a:pPr>
            <a:r>
              <a:rPr lang="ka-GE" sz="1000" b="1" dirty="0" smtClean="0"/>
              <a:t>ელექტროროზეტი - 8 ცალი,</a:t>
            </a:r>
          </a:p>
          <a:p>
            <a:pPr marL="342900" indent="-342900">
              <a:buFontTx/>
              <a:buChar char="-"/>
            </a:pPr>
            <a:r>
              <a:rPr lang="ka-GE" sz="1000" b="1" dirty="0" smtClean="0"/>
              <a:t>600</a:t>
            </a:r>
            <a:r>
              <a:rPr lang="en-GB" sz="1000" b="1" dirty="0" smtClean="0"/>
              <a:t>X600</a:t>
            </a:r>
            <a:r>
              <a:rPr lang="ka-GE" sz="1000" b="1" dirty="0" smtClean="0"/>
              <a:t>მმ ზომის მეტალოპლასტმასის ფანჯარა- 1 ცალი,</a:t>
            </a:r>
          </a:p>
          <a:p>
            <a:pPr marL="342900" indent="-342900">
              <a:buFontTx/>
              <a:buChar char="-"/>
            </a:pPr>
            <a:r>
              <a:rPr lang="ka-GE" sz="1000" b="1" dirty="0" smtClean="0"/>
              <a:t>1000</a:t>
            </a:r>
            <a:r>
              <a:rPr lang="en-GB" sz="1000" b="1" dirty="0" smtClean="0"/>
              <a:t>X600</a:t>
            </a:r>
            <a:r>
              <a:rPr lang="ka-GE" sz="1000" b="1" dirty="0"/>
              <a:t>მმ ზომის მეტალოპლასტმასის ფანჯარა- 1 ცალი,</a:t>
            </a:r>
          </a:p>
          <a:p>
            <a:pPr marL="342900" indent="-342900">
              <a:buFontTx/>
              <a:buChar char="-"/>
            </a:pPr>
            <a:r>
              <a:rPr lang="ka-GE" sz="1000" b="1" dirty="0" smtClean="0"/>
              <a:t>1400</a:t>
            </a:r>
            <a:r>
              <a:rPr lang="en-GB" sz="1000" b="1" dirty="0" smtClean="0"/>
              <a:t>X</a:t>
            </a:r>
            <a:r>
              <a:rPr lang="ka-GE" sz="1000" b="1" dirty="0" smtClean="0"/>
              <a:t>1200მმ </a:t>
            </a:r>
            <a:r>
              <a:rPr lang="ka-GE" sz="1000" b="1" dirty="0"/>
              <a:t>ზომის მეტალოპლასტმასის ფანჯარა- 1 ცალი</a:t>
            </a:r>
            <a:r>
              <a:rPr lang="ka-GE" sz="1000" b="1" dirty="0" smtClean="0"/>
              <a:t>,</a:t>
            </a:r>
          </a:p>
          <a:p>
            <a:pPr marL="342900" indent="-342900">
              <a:buFontTx/>
              <a:buChar char="-"/>
            </a:pPr>
            <a:r>
              <a:rPr lang="ka-GE" sz="1000" b="1" dirty="0" smtClean="0"/>
              <a:t>800</a:t>
            </a:r>
            <a:r>
              <a:rPr lang="en-GB" sz="1000" b="1" dirty="0" smtClean="0"/>
              <a:t>X</a:t>
            </a:r>
            <a:r>
              <a:rPr lang="ka-GE" sz="1000" b="1" dirty="0" smtClean="0"/>
              <a:t>2200მმ </a:t>
            </a:r>
            <a:r>
              <a:rPr lang="ka-GE" sz="1000" b="1" dirty="0"/>
              <a:t>ზომის მეტალოპლასტმასის </a:t>
            </a:r>
            <a:r>
              <a:rPr lang="ka-GE" sz="1000" b="1" dirty="0" smtClean="0"/>
              <a:t>კარი - 3 </a:t>
            </a:r>
            <a:r>
              <a:rPr lang="ka-GE" sz="1000" b="1" dirty="0"/>
              <a:t>ცალი</a:t>
            </a:r>
            <a:r>
              <a:rPr lang="ka-GE" sz="1000" b="1" dirty="0" smtClean="0"/>
              <a:t>,</a:t>
            </a:r>
            <a:endParaRPr lang="ka-GE" sz="1000" b="1" dirty="0"/>
          </a:p>
          <a:p>
            <a:pPr marL="342900" indent="-342900">
              <a:buFontTx/>
              <a:buChar char="-"/>
            </a:pPr>
            <a:r>
              <a:rPr lang="ka-GE" sz="1000" b="1" dirty="0" smtClean="0"/>
              <a:t>600</a:t>
            </a:r>
            <a:r>
              <a:rPr lang="en-GB" sz="1000" b="1" dirty="0" smtClean="0"/>
              <a:t>X600</a:t>
            </a:r>
            <a:r>
              <a:rPr lang="ka-GE" sz="1000" b="1" dirty="0" smtClean="0"/>
              <a:t>მმ ზომის </a:t>
            </a:r>
            <a:r>
              <a:rPr lang="ka-GE" sz="1000" b="1" dirty="0"/>
              <a:t>დიოდური სანათი - 1 ცალი,</a:t>
            </a:r>
          </a:p>
          <a:p>
            <a:pPr marL="342900" indent="-342900">
              <a:buFontTx/>
              <a:buChar char="-"/>
            </a:pPr>
            <a:r>
              <a:rPr lang="ka-GE" sz="1000" b="1" dirty="0" smtClean="0"/>
              <a:t>საშუალო ზომის </a:t>
            </a:r>
            <a:r>
              <a:rPr lang="ka-GE" sz="1000" b="1" dirty="0"/>
              <a:t>დიოდური სანათი - </a:t>
            </a:r>
            <a:r>
              <a:rPr lang="ka-GE" sz="1000" b="1" dirty="0" smtClean="0"/>
              <a:t>2 </a:t>
            </a:r>
            <a:r>
              <a:rPr lang="ka-GE" sz="1000" b="1" dirty="0"/>
              <a:t>ცალი</a:t>
            </a:r>
            <a:r>
              <a:rPr lang="ka-GE" sz="1000" b="1" dirty="0" smtClean="0"/>
              <a:t>,</a:t>
            </a:r>
          </a:p>
          <a:p>
            <a:pPr marL="342900" indent="-342900">
              <a:buFontTx/>
              <a:buChar char="-"/>
            </a:pPr>
            <a:r>
              <a:rPr lang="ka-GE" sz="1000" b="1" dirty="0" smtClean="0"/>
              <a:t>საშხაპე პოდდონი -1 ცალი,</a:t>
            </a:r>
          </a:p>
          <a:p>
            <a:pPr marL="342900" indent="-342900">
              <a:buFontTx/>
              <a:buChar char="-"/>
            </a:pPr>
            <a:r>
              <a:rPr lang="ka-GE" sz="1000" b="1" dirty="0" smtClean="0"/>
              <a:t>100ლიტრი ტევადობის წყლის გამაცხელებელი ბაკი - 1 ცალი,</a:t>
            </a:r>
          </a:p>
          <a:p>
            <a:pPr marL="342900" indent="-342900">
              <a:buFontTx/>
              <a:buChar char="-"/>
            </a:pPr>
            <a:r>
              <a:rPr lang="ka-GE" sz="1000" b="1" dirty="0" smtClean="0"/>
              <a:t>100მმ დიამეტრის საყოფაცხოვრებო ვენტილატორი -1 ცალი,</a:t>
            </a:r>
          </a:p>
          <a:p>
            <a:pPr marL="342900" indent="-342900">
              <a:buFontTx/>
              <a:buChar char="-"/>
            </a:pPr>
            <a:r>
              <a:rPr lang="ka-GE" sz="1000" b="1" dirty="0" smtClean="0">
                <a:solidFill>
                  <a:srgbClr val="7030A0"/>
                </a:solidFill>
              </a:rPr>
              <a:t>საშხაპეს იატაკზე მეტლახი, კედლებზე (მთელ სიმაღლეზე)კაფელი.</a:t>
            </a:r>
            <a:endParaRPr lang="ka-GE" sz="1000" b="1" dirty="0">
              <a:solidFill>
                <a:srgbClr val="7030A0"/>
              </a:solidFill>
            </a:endParaRPr>
          </a:p>
          <a:p>
            <a:pPr marL="342900" indent="-342900">
              <a:buFontTx/>
              <a:buChar char="-"/>
            </a:pPr>
            <a:endParaRPr lang="ka-GE" sz="1000" b="1" dirty="0"/>
          </a:p>
        </p:txBody>
      </p:sp>
      <p:sp>
        <p:nvSpPr>
          <p:cNvPr id="61" name="Равнобедренный треугольник 32"/>
          <p:cNvSpPr/>
          <p:nvPr/>
        </p:nvSpPr>
        <p:spPr>
          <a:xfrm rot="10800000">
            <a:off x="702024" y="1800250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558007" y="1564481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1,80</a:t>
            </a:r>
            <a:endParaRPr lang="en-US" sz="1400" b="1" dirty="0"/>
          </a:p>
        </p:txBody>
      </p:sp>
      <p:sp>
        <p:nvSpPr>
          <p:cNvPr id="66" name="Равнобедренный треугольник 8"/>
          <p:cNvSpPr/>
          <p:nvPr/>
        </p:nvSpPr>
        <p:spPr>
          <a:xfrm rot="10800000">
            <a:off x="2286200" y="2736353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2358208" y="2500584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0.80</a:t>
            </a:r>
            <a:endParaRPr lang="en-US" sz="14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5670575" y="792138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1</a:t>
            </a:r>
            <a:endParaRPr lang="en-US" sz="12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3302662" y="4464546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000" b="1" dirty="0" smtClean="0"/>
              <a:t>1</a:t>
            </a:r>
            <a:r>
              <a:rPr lang="en-US" sz="1000" b="1" dirty="0" smtClean="0"/>
              <a:t>400X1200</a:t>
            </a:r>
            <a:endParaRPr lang="en-US" sz="10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2070175" y="299115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>
                <a:solidFill>
                  <a:schemeClr val="accent6">
                    <a:lumMod val="75000"/>
                  </a:schemeClr>
                </a:solidFill>
              </a:rPr>
              <a:t>დასამზადებელია 1 ცალი პავილიონი.</a:t>
            </a:r>
            <a:endParaRPr lang="en-US" sz="1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8" name="Равнобедренный треугольник 8"/>
          <p:cNvSpPr/>
          <p:nvPr/>
        </p:nvSpPr>
        <p:spPr>
          <a:xfrm rot="10800000">
            <a:off x="6390655" y="1656234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6102623" y="1420465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1,80</a:t>
            </a:r>
            <a:endParaRPr lang="en-US" sz="1400" b="1" dirty="0"/>
          </a:p>
        </p:txBody>
      </p:sp>
      <p:sp>
        <p:nvSpPr>
          <p:cNvPr id="47" name="Равнобедренный треугольник 8"/>
          <p:cNvSpPr/>
          <p:nvPr/>
        </p:nvSpPr>
        <p:spPr>
          <a:xfrm rot="10800000">
            <a:off x="4518447" y="3764211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4518447" y="3528442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0,80</a:t>
            </a:r>
            <a:endParaRPr lang="en-US" sz="1400" b="1" dirty="0"/>
          </a:p>
        </p:txBody>
      </p:sp>
      <p:sp>
        <p:nvSpPr>
          <p:cNvPr id="9" name="Freeform 8"/>
          <p:cNvSpPr/>
          <p:nvPr/>
        </p:nvSpPr>
        <p:spPr>
          <a:xfrm>
            <a:off x="2807351" y="4064008"/>
            <a:ext cx="2733552" cy="595222"/>
          </a:xfrm>
          <a:custGeom>
            <a:avLst/>
            <a:gdLst>
              <a:gd name="connsiteX0" fmla="*/ 0 w 1880559"/>
              <a:gd name="connsiteY0" fmla="*/ 0 h 698739"/>
              <a:gd name="connsiteX1" fmla="*/ 353683 w 1880559"/>
              <a:gd name="connsiteY1" fmla="*/ 698739 h 698739"/>
              <a:gd name="connsiteX2" fmla="*/ 1354347 w 1880559"/>
              <a:gd name="connsiteY2" fmla="*/ 698739 h 698739"/>
              <a:gd name="connsiteX3" fmla="*/ 1880559 w 1880559"/>
              <a:gd name="connsiteY3" fmla="*/ 17253 h 698739"/>
              <a:gd name="connsiteX0" fmla="*/ 0 w 1807169"/>
              <a:gd name="connsiteY0" fmla="*/ 0 h 698739"/>
              <a:gd name="connsiteX1" fmla="*/ 353683 w 1807169"/>
              <a:gd name="connsiteY1" fmla="*/ 698739 h 698739"/>
              <a:gd name="connsiteX2" fmla="*/ 1354347 w 1807169"/>
              <a:gd name="connsiteY2" fmla="*/ 698739 h 698739"/>
              <a:gd name="connsiteX3" fmla="*/ 1807169 w 1807169"/>
              <a:gd name="connsiteY3" fmla="*/ 103517 h 698739"/>
              <a:gd name="connsiteX0" fmla="*/ 13264 w 1453486"/>
              <a:gd name="connsiteY0" fmla="*/ 586596 h 595222"/>
              <a:gd name="connsiteX1" fmla="*/ 0 w 1453486"/>
              <a:gd name="connsiteY1" fmla="*/ 595222 h 595222"/>
              <a:gd name="connsiteX2" fmla="*/ 1000664 w 1453486"/>
              <a:gd name="connsiteY2" fmla="*/ 595222 h 595222"/>
              <a:gd name="connsiteX3" fmla="*/ 1453486 w 1453486"/>
              <a:gd name="connsiteY3" fmla="*/ 0 h 59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3486" h="595222">
                <a:moveTo>
                  <a:pt x="13264" y="586596"/>
                </a:moveTo>
                <a:lnTo>
                  <a:pt x="0" y="595222"/>
                </a:lnTo>
                <a:lnTo>
                  <a:pt x="1000664" y="595222"/>
                </a:lnTo>
                <a:cubicBezTo>
                  <a:pt x="1176068" y="368060"/>
                  <a:pt x="1278082" y="227162"/>
                  <a:pt x="1453486" y="0"/>
                </a:cubicBezTo>
              </a:path>
            </a:pathLst>
          </a:cu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Равнобедренный треугольник 8"/>
          <p:cNvSpPr/>
          <p:nvPr/>
        </p:nvSpPr>
        <p:spPr>
          <a:xfrm rot="10800000">
            <a:off x="6534671" y="2684091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6318647" y="2448322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0.20</a:t>
            </a:r>
            <a:endParaRPr lang="en-US" sz="1400" b="1" dirty="0"/>
          </a:p>
        </p:txBody>
      </p:sp>
      <p:sp>
        <p:nvSpPr>
          <p:cNvPr id="46" name="Равнобедренный треугольник 8"/>
          <p:cNvSpPr/>
          <p:nvPr/>
        </p:nvSpPr>
        <p:spPr>
          <a:xfrm rot="10800000">
            <a:off x="3438327" y="2664345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3222303" y="2428576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0,80</a:t>
            </a:r>
            <a:endParaRPr lang="en-US" sz="1400" b="1" dirty="0"/>
          </a:p>
        </p:txBody>
      </p:sp>
      <p:sp>
        <p:nvSpPr>
          <p:cNvPr id="90" name="TextBox 89"/>
          <p:cNvSpPr txBox="1"/>
          <p:nvPr/>
        </p:nvSpPr>
        <p:spPr>
          <a:xfrm>
            <a:off x="7110735" y="746552"/>
            <a:ext cx="1431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000" b="1" u="sng" dirty="0" smtClean="0">
                <a:solidFill>
                  <a:schemeClr val="accent6">
                    <a:lumMod val="75000"/>
                  </a:schemeClr>
                </a:solidFill>
              </a:rPr>
              <a:t>ჭრილი 1-1.</a:t>
            </a:r>
            <a:endParaRPr lang="en-US" sz="10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91" name="Straight Connector 90"/>
          <p:cNvCxnSpPr/>
          <p:nvPr/>
        </p:nvCxnSpPr>
        <p:spPr>
          <a:xfrm flipH="1">
            <a:off x="9485555" y="2720607"/>
            <a:ext cx="1444" cy="13418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7902823" y="3502020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8048283" y="3321474"/>
            <a:ext cx="14401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დათბუნული ლინოლეუმი</a:t>
            </a:r>
            <a:endParaRPr lang="en-US" sz="800" dirty="0"/>
          </a:p>
        </p:txBody>
      </p:sp>
      <p:cxnSp>
        <p:nvCxnSpPr>
          <p:cNvPr id="94" name="Straight Connector 93"/>
          <p:cNvCxnSpPr/>
          <p:nvPr/>
        </p:nvCxnSpPr>
        <p:spPr>
          <a:xfrm>
            <a:off x="7902823" y="3687847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8048283" y="3502020"/>
            <a:ext cx="267899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20მმ სისქის ნაწები ფანერა</a:t>
            </a:r>
            <a:endParaRPr lang="en-US" sz="800" dirty="0"/>
          </a:p>
        </p:txBody>
      </p:sp>
      <p:cxnSp>
        <p:nvCxnSpPr>
          <p:cNvPr id="96" name="Straight Connector 95"/>
          <p:cNvCxnSpPr/>
          <p:nvPr/>
        </p:nvCxnSpPr>
        <p:spPr>
          <a:xfrm>
            <a:off x="7902823" y="3831863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6966719" y="3646616"/>
            <a:ext cx="34556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50მმ სისქის ანტისეპტიკით დამუშავებული ფიცარი</a:t>
            </a:r>
            <a:endParaRPr lang="en-US" sz="800" dirty="0"/>
          </a:p>
        </p:txBody>
      </p:sp>
      <p:cxnSp>
        <p:nvCxnSpPr>
          <p:cNvPr id="98" name="Straight Connector 97"/>
          <p:cNvCxnSpPr/>
          <p:nvPr/>
        </p:nvCxnSpPr>
        <p:spPr>
          <a:xfrm>
            <a:off x="8152381" y="1219246"/>
            <a:ext cx="7963" cy="49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flipV="1">
            <a:off x="8080373" y="1215560"/>
            <a:ext cx="10960" cy="36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Freeform 99"/>
          <p:cNvSpPr/>
          <p:nvPr/>
        </p:nvSpPr>
        <p:spPr>
          <a:xfrm>
            <a:off x="8143091" y="1025779"/>
            <a:ext cx="1992702" cy="198407"/>
          </a:xfrm>
          <a:custGeom>
            <a:avLst/>
            <a:gdLst>
              <a:gd name="connsiteX0" fmla="*/ 0 w 1992702"/>
              <a:gd name="connsiteY0" fmla="*/ 198407 h 198407"/>
              <a:gd name="connsiteX1" fmla="*/ 224287 w 1992702"/>
              <a:gd name="connsiteY1" fmla="*/ 0 h 198407"/>
              <a:gd name="connsiteX2" fmla="*/ 1992702 w 1992702"/>
              <a:gd name="connsiteY2" fmla="*/ 0 h 19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2702" h="198407">
                <a:moveTo>
                  <a:pt x="0" y="198407"/>
                </a:moveTo>
                <a:lnTo>
                  <a:pt x="224287" y="0"/>
                </a:lnTo>
                <a:lnTo>
                  <a:pt x="1992702" y="0"/>
                </a:lnTo>
              </a:path>
            </a:pathLst>
          </a:cu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TextBox 100"/>
          <p:cNvSpPr txBox="1"/>
          <p:nvPr/>
        </p:nvSpPr>
        <p:spPr>
          <a:xfrm>
            <a:off x="8368405" y="859206"/>
            <a:ext cx="1767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50მმ სისქის გადახურვის  ,,სენდვიჩ“ ფილა</a:t>
            </a:r>
            <a:endParaRPr lang="en-US" sz="800" dirty="0"/>
          </a:p>
        </p:txBody>
      </p:sp>
      <p:cxnSp>
        <p:nvCxnSpPr>
          <p:cNvPr id="102" name="Straight Connector 101"/>
          <p:cNvCxnSpPr/>
          <p:nvPr/>
        </p:nvCxnSpPr>
        <p:spPr>
          <a:xfrm flipH="1" flipV="1">
            <a:off x="8143091" y="2277007"/>
            <a:ext cx="1627093" cy="181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7975110" y="2109768"/>
            <a:ext cx="1767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50მმ სისქის ,,სენდვიჩ“ </a:t>
            </a:r>
          </a:p>
          <a:p>
            <a:r>
              <a:rPr lang="ka-GE" sz="800" dirty="0" smtClean="0"/>
              <a:t>პანელი</a:t>
            </a:r>
            <a:endParaRPr lang="en-US" sz="800" dirty="0"/>
          </a:p>
        </p:txBody>
      </p:sp>
      <p:cxnSp>
        <p:nvCxnSpPr>
          <p:cNvPr id="104" name="Straight Connector 103"/>
          <p:cNvCxnSpPr/>
          <p:nvPr/>
        </p:nvCxnSpPr>
        <p:spPr>
          <a:xfrm>
            <a:off x="7902823" y="3984263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8047561" y="3799016"/>
            <a:ext cx="34556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ლითონის კარკასი</a:t>
            </a:r>
            <a:endParaRPr lang="en-US" sz="800" dirty="0"/>
          </a:p>
        </p:txBody>
      </p:sp>
      <p:sp>
        <p:nvSpPr>
          <p:cNvPr id="51" name="TextBox 50"/>
          <p:cNvSpPr txBox="1"/>
          <p:nvPr/>
        </p:nvSpPr>
        <p:spPr>
          <a:xfrm>
            <a:off x="693278" y="4434349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1000X600</a:t>
            </a:r>
            <a:endParaRPr lang="en-US" sz="1000" b="1" dirty="0"/>
          </a:p>
        </p:txBody>
      </p:sp>
      <p:sp>
        <p:nvSpPr>
          <p:cNvPr id="57" name="Freeform 56"/>
          <p:cNvSpPr/>
          <p:nvPr/>
        </p:nvSpPr>
        <p:spPr>
          <a:xfrm>
            <a:off x="197967" y="4033811"/>
            <a:ext cx="2733552" cy="595222"/>
          </a:xfrm>
          <a:custGeom>
            <a:avLst/>
            <a:gdLst>
              <a:gd name="connsiteX0" fmla="*/ 0 w 1880559"/>
              <a:gd name="connsiteY0" fmla="*/ 0 h 698739"/>
              <a:gd name="connsiteX1" fmla="*/ 353683 w 1880559"/>
              <a:gd name="connsiteY1" fmla="*/ 698739 h 698739"/>
              <a:gd name="connsiteX2" fmla="*/ 1354347 w 1880559"/>
              <a:gd name="connsiteY2" fmla="*/ 698739 h 698739"/>
              <a:gd name="connsiteX3" fmla="*/ 1880559 w 1880559"/>
              <a:gd name="connsiteY3" fmla="*/ 17253 h 698739"/>
              <a:gd name="connsiteX0" fmla="*/ 0 w 1807169"/>
              <a:gd name="connsiteY0" fmla="*/ 0 h 698739"/>
              <a:gd name="connsiteX1" fmla="*/ 353683 w 1807169"/>
              <a:gd name="connsiteY1" fmla="*/ 698739 h 698739"/>
              <a:gd name="connsiteX2" fmla="*/ 1354347 w 1807169"/>
              <a:gd name="connsiteY2" fmla="*/ 698739 h 698739"/>
              <a:gd name="connsiteX3" fmla="*/ 1807169 w 1807169"/>
              <a:gd name="connsiteY3" fmla="*/ 103517 h 698739"/>
              <a:gd name="connsiteX0" fmla="*/ 13264 w 1453486"/>
              <a:gd name="connsiteY0" fmla="*/ 586596 h 595222"/>
              <a:gd name="connsiteX1" fmla="*/ 0 w 1453486"/>
              <a:gd name="connsiteY1" fmla="*/ 595222 h 595222"/>
              <a:gd name="connsiteX2" fmla="*/ 1000664 w 1453486"/>
              <a:gd name="connsiteY2" fmla="*/ 595222 h 595222"/>
              <a:gd name="connsiteX3" fmla="*/ 1453486 w 1453486"/>
              <a:gd name="connsiteY3" fmla="*/ 0 h 59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3486" h="595222">
                <a:moveTo>
                  <a:pt x="13264" y="586596"/>
                </a:moveTo>
                <a:lnTo>
                  <a:pt x="0" y="595222"/>
                </a:lnTo>
                <a:lnTo>
                  <a:pt x="1000664" y="595222"/>
                </a:lnTo>
                <a:cubicBezTo>
                  <a:pt x="1176068" y="368060"/>
                  <a:pt x="1278082" y="227162"/>
                  <a:pt x="1453486" y="0"/>
                </a:cubicBezTo>
              </a:path>
            </a:pathLst>
          </a:cu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181" y="5023734"/>
            <a:ext cx="2395772" cy="167725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608" y="5036231"/>
            <a:ext cx="3366319" cy="1664758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4950495" y="4851008"/>
            <a:ext cx="1431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000" b="1" u="sng" dirty="0" smtClean="0">
                <a:solidFill>
                  <a:schemeClr val="accent6">
                    <a:lumMod val="75000"/>
                  </a:schemeClr>
                </a:solidFill>
              </a:rPr>
              <a:t>გვერდითი ფასადი</a:t>
            </a:r>
            <a:endParaRPr lang="en-US" sz="10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623819" y="4824586"/>
            <a:ext cx="1431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000" b="1" u="sng" dirty="0" smtClean="0">
                <a:solidFill>
                  <a:schemeClr val="accent6">
                    <a:lumMod val="75000"/>
                  </a:schemeClr>
                </a:solidFill>
              </a:rPr>
              <a:t>ფასადი</a:t>
            </a:r>
            <a:endParaRPr lang="en-US" sz="10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774031" y="1152178"/>
            <a:ext cx="0" cy="369223"/>
          </a:xfrm>
          <a:prstGeom prst="line">
            <a:avLst/>
          </a:prstGeom>
          <a:ln w="28575">
            <a:solidFill>
              <a:srgbClr val="0070C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Равнобедренный треугольник 8"/>
          <p:cNvSpPr/>
          <p:nvPr/>
        </p:nvSpPr>
        <p:spPr>
          <a:xfrm rot="10800000">
            <a:off x="2358208" y="2180035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2430216" y="1944266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1,40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49945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7680</TotalTime>
  <Words>159</Words>
  <Application>Microsoft Office PowerPoint</Application>
  <PresentationFormat>Произвольный</PresentationFormat>
  <Paragraphs>37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10" baseType="lpstr">
      <vt:lpstr>AcadNusx</vt:lpstr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</vt:vector>
  </TitlesOfParts>
  <Company>Deftones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кусиани</dc:creator>
  <cp:lastModifiedBy>Timur Jamanov</cp:lastModifiedBy>
  <cp:revision>920</cp:revision>
  <cp:lastPrinted>2022-02-02T11:27:01Z</cp:lastPrinted>
  <dcterms:created xsi:type="dcterms:W3CDTF">2008-07-04T11:56:19Z</dcterms:created>
  <dcterms:modified xsi:type="dcterms:W3CDTF">2024-12-30T10:28:22Z</dcterms:modified>
</cp:coreProperties>
</file>