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7" r:id="rId2"/>
    <p:sldId id="302" r:id="rId3"/>
    <p:sldId id="300" r:id="rId4"/>
    <p:sldId id="298" r:id="rId5"/>
    <p:sldId id="296" r:id="rId6"/>
    <p:sldId id="303" r:id="rId7"/>
    <p:sldId id="304" r:id="rId8"/>
  </p:sldIdLst>
  <p:sldSz cx="10333038" cy="7200900"/>
  <p:notesSz cx="6954838" cy="9309100"/>
  <p:defaultTextStyle>
    <a:defPPr>
      <a:defRPr lang="ru-RU"/>
    </a:defPPr>
    <a:lvl1pPr marL="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095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190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286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03816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0477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0572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0667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0763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0DE3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24" autoAdjust="0"/>
    <p:restoredTop sz="94660"/>
  </p:normalViewPr>
  <p:slideViewPr>
    <p:cSldViewPr>
      <p:cViewPr varScale="1">
        <p:scale>
          <a:sx n="95" d="100"/>
          <a:sy n="95" d="100"/>
        </p:scale>
        <p:origin x="1109" y="53"/>
      </p:cViewPr>
      <p:guideLst>
        <p:guide orient="horz" pos="2268"/>
        <p:guide pos="32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40175" y="0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49D38-0A12-423A-AA25-F6D02C190836}" type="datetimeFigureOut">
              <a:rPr lang="en-US" smtClean="0"/>
              <a:t>7/29/2018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23963" y="1163638"/>
            <a:ext cx="4506912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95325" y="4479925"/>
            <a:ext cx="5564188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40175" y="8842375"/>
            <a:ext cx="30130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FC542-92D2-494B-905A-2AB82163C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607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FC542-92D2-494B-905A-2AB82163CCD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505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978" y="2236947"/>
            <a:ext cx="8783082" cy="15435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9956" y="4080510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0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1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02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03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04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05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0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07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467350" y="303372"/>
            <a:ext cx="2626314" cy="645080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83028" y="303372"/>
            <a:ext cx="7712105" cy="645080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39" y="4627245"/>
            <a:ext cx="8783082" cy="1430179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6239" y="3052049"/>
            <a:ext cx="8783082" cy="157519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09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190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028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0381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047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0572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066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0763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83029" y="1763554"/>
            <a:ext cx="5168312" cy="4990624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23558" y="1763554"/>
            <a:ext cx="5170107" cy="4990624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11869"/>
            <a:ext cx="4565553" cy="67175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0954" indent="0">
              <a:buNone/>
              <a:defRPr sz="2200" b="1"/>
            </a:lvl2pPr>
            <a:lvl3pPr marL="1001908" indent="0">
              <a:buNone/>
              <a:defRPr sz="2000" b="1"/>
            </a:lvl3pPr>
            <a:lvl4pPr marL="1502862" indent="0">
              <a:buNone/>
              <a:defRPr sz="1800" b="1"/>
            </a:lvl4pPr>
            <a:lvl5pPr marL="2003816" indent="0">
              <a:buNone/>
              <a:defRPr sz="1800" b="1"/>
            </a:lvl5pPr>
            <a:lvl6pPr marL="2504770" indent="0">
              <a:buNone/>
              <a:defRPr sz="1800" b="1"/>
            </a:lvl6pPr>
            <a:lvl7pPr marL="3005724" indent="0">
              <a:buNone/>
              <a:defRPr sz="1800" b="1"/>
            </a:lvl7pPr>
            <a:lvl8pPr marL="3506678" indent="0">
              <a:buNone/>
              <a:defRPr sz="1800" b="1"/>
            </a:lvl8pPr>
            <a:lvl9pPr marL="400763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6652" y="2283619"/>
            <a:ext cx="4565553" cy="414885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9041" y="1611869"/>
            <a:ext cx="4567346" cy="67175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0954" indent="0">
              <a:buNone/>
              <a:defRPr sz="2200" b="1"/>
            </a:lvl2pPr>
            <a:lvl3pPr marL="1001908" indent="0">
              <a:buNone/>
              <a:defRPr sz="2000" b="1"/>
            </a:lvl3pPr>
            <a:lvl4pPr marL="1502862" indent="0">
              <a:buNone/>
              <a:defRPr sz="1800" b="1"/>
            </a:lvl4pPr>
            <a:lvl5pPr marL="2003816" indent="0">
              <a:buNone/>
              <a:defRPr sz="1800" b="1"/>
            </a:lvl5pPr>
            <a:lvl6pPr marL="2504770" indent="0">
              <a:buNone/>
              <a:defRPr sz="1800" b="1"/>
            </a:lvl6pPr>
            <a:lvl7pPr marL="3005724" indent="0">
              <a:buNone/>
              <a:defRPr sz="1800" b="1"/>
            </a:lvl7pPr>
            <a:lvl8pPr marL="3506678" indent="0">
              <a:buNone/>
              <a:defRPr sz="1800" b="1"/>
            </a:lvl8pPr>
            <a:lvl9pPr marL="400763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1" y="2283619"/>
            <a:ext cx="4567346" cy="414885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2"/>
            <a:ext cx="3399498" cy="122015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39931" y="286703"/>
            <a:ext cx="5776455" cy="6145769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653" y="1506856"/>
            <a:ext cx="3399498" cy="4925616"/>
          </a:xfrm>
        </p:spPr>
        <p:txBody>
          <a:bodyPr/>
          <a:lstStyle>
            <a:lvl1pPr marL="0" indent="0">
              <a:buNone/>
              <a:defRPr sz="1500"/>
            </a:lvl1pPr>
            <a:lvl2pPr marL="500954" indent="0">
              <a:buNone/>
              <a:defRPr sz="1300"/>
            </a:lvl2pPr>
            <a:lvl3pPr marL="1001908" indent="0">
              <a:buNone/>
              <a:defRPr sz="1100"/>
            </a:lvl3pPr>
            <a:lvl4pPr marL="1502862" indent="0">
              <a:buNone/>
              <a:defRPr sz="1000"/>
            </a:lvl4pPr>
            <a:lvl5pPr marL="2003816" indent="0">
              <a:buNone/>
              <a:defRPr sz="1000"/>
            </a:lvl5pPr>
            <a:lvl6pPr marL="2504770" indent="0">
              <a:buNone/>
              <a:defRPr sz="1000"/>
            </a:lvl6pPr>
            <a:lvl7pPr marL="3005724" indent="0">
              <a:buNone/>
              <a:defRPr sz="1000"/>
            </a:lvl7pPr>
            <a:lvl8pPr marL="3506678" indent="0">
              <a:buNone/>
              <a:defRPr sz="1000"/>
            </a:lvl8pPr>
            <a:lvl9pPr marL="400763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5348" y="5040630"/>
            <a:ext cx="6199823" cy="59507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5348" y="643414"/>
            <a:ext cx="6199823" cy="4320540"/>
          </a:xfrm>
        </p:spPr>
        <p:txBody>
          <a:bodyPr/>
          <a:lstStyle>
            <a:lvl1pPr marL="0" indent="0">
              <a:buNone/>
              <a:defRPr sz="3500"/>
            </a:lvl1pPr>
            <a:lvl2pPr marL="500954" indent="0">
              <a:buNone/>
              <a:defRPr sz="3100"/>
            </a:lvl2pPr>
            <a:lvl3pPr marL="1001908" indent="0">
              <a:buNone/>
              <a:defRPr sz="2600"/>
            </a:lvl3pPr>
            <a:lvl4pPr marL="1502862" indent="0">
              <a:buNone/>
              <a:defRPr sz="2200"/>
            </a:lvl4pPr>
            <a:lvl5pPr marL="2003816" indent="0">
              <a:buNone/>
              <a:defRPr sz="2200"/>
            </a:lvl5pPr>
            <a:lvl6pPr marL="2504770" indent="0">
              <a:buNone/>
              <a:defRPr sz="2200"/>
            </a:lvl6pPr>
            <a:lvl7pPr marL="3005724" indent="0">
              <a:buNone/>
              <a:defRPr sz="2200"/>
            </a:lvl7pPr>
            <a:lvl8pPr marL="3506678" indent="0">
              <a:buNone/>
              <a:defRPr sz="2200"/>
            </a:lvl8pPr>
            <a:lvl9pPr marL="4007632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5348" y="5635705"/>
            <a:ext cx="6199823" cy="845105"/>
          </a:xfrm>
        </p:spPr>
        <p:txBody>
          <a:bodyPr/>
          <a:lstStyle>
            <a:lvl1pPr marL="0" indent="0">
              <a:buNone/>
              <a:defRPr sz="1500"/>
            </a:lvl1pPr>
            <a:lvl2pPr marL="500954" indent="0">
              <a:buNone/>
              <a:defRPr sz="1300"/>
            </a:lvl2pPr>
            <a:lvl3pPr marL="1001908" indent="0">
              <a:buNone/>
              <a:defRPr sz="1100"/>
            </a:lvl3pPr>
            <a:lvl4pPr marL="1502862" indent="0">
              <a:buNone/>
              <a:defRPr sz="1000"/>
            </a:lvl4pPr>
            <a:lvl5pPr marL="2003816" indent="0">
              <a:buNone/>
              <a:defRPr sz="1000"/>
            </a:lvl5pPr>
            <a:lvl6pPr marL="2504770" indent="0">
              <a:buNone/>
              <a:defRPr sz="1000"/>
            </a:lvl6pPr>
            <a:lvl7pPr marL="3005724" indent="0">
              <a:buNone/>
              <a:defRPr sz="1000"/>
            </a:lvl7pPr>
            <a:lvl8pPr marL="3506678" indent="0">
              <a:buNone/>
              <a:defRPr sz="1000"/>
            </a:lvl8pPr>
            <a:lvl9pPr marL="400763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  <a:prstGeom prst="rect">
            <a:avLst/>
          </a:prstGeom>
        </p:spPr>
        <p:txBody>
          <a:bodyPr vert="horz" lIns="100191" tIns="50095" rIns="100191" bIns="5009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80211"/>
            <a:ext cx="9299734" cy="4752261"/>
          </a:xfrm>
          <a:prstGeom prst="rect">
            <a:avLst/>
          </a:prstGeom>
        </p:spPr>
        <p:txBody>
          <a:bodyPr vert="horz" lIns="100191" tIns="50095" rIns="100191" bIns="5009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6652" y="6674168"/>
            <a:ext cx="2411042" cy="383381"/>
          </a:xfrm>
          <a:prstGeom prst="rect">
            <a:avLst/>
          </a:prstGeom>
        </p:spPr>
        <p:txBody>
          <a:bodyPr vert="horz" lIns="100191" tIns="50095" rIns="100191" bIns="5009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39D80-5471-495A-811E-CD049B02C665}" type="datetimeFigureOut">
              <a:rPr lang="ru-RU" smtClean="0"/>
              <a:pPr/>
              <a:t>29.07.2018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30455" y="6674168"/>
            <a:ext cx="3272129" cy="383381"/>
          </a:xfrm>
          <a:prstGeom prst="rect">
            <a:avLst/>
          </a:prstGeom>
        </p:spPr>
        <p:txBody>
          <a:bodyPr vert="horz" lIns="100191" tIns="50095" rIns="100191" bIns="5009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05344" y="6674168"/>
            <a:ext cx="2411042" cy="383381"/>
          </a:xfrm>
          <a:prstGeom prst="rect">
            <a:avLst/>
          </a:prstGeom>
        </p:spPr>
        <p:txBody>
          <a:bodyPr vert="horz" lIns="100191" tIns="50095" rIns="100191" bIns="50095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01908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5716" indent="-375716" algn="l" defTabSz="1001908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4050" indent="-313096" algn="l" defTabSz="1001908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2385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53339" indent="-250477" algn="l" defTabSz="1001908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4293" indent="-250477" algn="l" defTabSz="1001908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55247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56201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57155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58109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0954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1908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02862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03816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70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05724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06678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07632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6498"/>
            <a:ext cx="10333038" cy="5812334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ზეთების საწყობი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№1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3736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5686"/>
            <a:ext cx="10333038" cy="5081068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ზეთების საწყობი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№1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1224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3801"/>
            <a:ext cx="10333038" cy="4393298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2646239" y="1368202"/>
            <a:ext cx="504056" cy="57606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150295" y="1368202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150295" y="1152178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1</a:t>
            </a:r>
            <a:endParaRPr lang="en-US" sz="1200" b="1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4950495" y="1368202"/>
            <a:ext cx="504056" cy="57606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454551" y="1368202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454551" y="1152178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3</a:t>
            </a:r>
            <a:endParaRPr lang="en-US" sz="1200" b="1" dirty="0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2934271" y="1429177"/>
            <a:ext cx="792088" cy="947137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726359" y="1440210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726359" y="122418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4</a:t>
            </a:r>
            <a:endParaRPr lang="en-US" sz="1200" b="1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702023" y="2808362"/>
            <a:ext cx="85689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650" y="5040560"/>
            <a:ext cx="5549679" cy="2088282"/>
          </a:xfrm>
          <a:prstGeom prst="rect">
            <a:avLst/>
          </a:prstGeom>
        </p:spPr>
      </p:pic>
      <p:cxnSp>
        <p:nvCxnSpPr>
          <p:cNvPr id="24" name="Прямая соединительная линия 23"/>
          <p:cNvCxnSpPr/>
          <p:nvPr/>
        </p:nvCxnSpPr>
        <p:spPr>
          <a:xfrm>
            <a:off x="6102623" y="4680570"/>
            <a:ext cx="432048" cy="57606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534671" y="5256634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534671" y="5040610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2</a:t>
            </a:r>
            <a:endParaRPr lang="en-US" sz="1200" b="1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6750695" y="5472658"/>
            <a:ext cx="576064" cy="432048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326759" y="5461625"/>
            <a:ext cx="100811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326759" y="5256634"/>
            <a:ext cx="23762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dirty="0" smtClean="0"/>
              <a:t>არსებული ბეტონის მოედანი</a:t>
            </a:r>
            <a:endParaRPr lang="en-US" sz="1200" dirty="0"/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ზეთების საწყობი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№1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4878487" y="2448322"/>
            <a:ext cx="1440160" cy="0"/>
          </a:xfrm>
          <a:prstGeom prst="line">
            <a:avLst/>
          </a:prstGeom>
          <a:ln w="28575">
            <a:solidFill>
              <a:srgbClr val="0070C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5030887" y="4320530"/>
            <a:ext cx="1440160" cy="0"/>
          </a:xfrm>
          <a:prstGeom prst="line">
            <a:avLst/>
          </a:prstGeom>
          <a:ln w="28575">
            <a:solidFill>
              <a:srgbClr val="0070C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078287" y="3392810"/>
            <a:ext cx="0" cy="999728"/>
          </a:xfrm>
          <a:prstGeom prst="line">
            <a:avLst/>
          </a:prstGeom>
          <a:ln w="28575">
            <a:solidFill>
              <a:srgbClr val="0070C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635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48" y="948171"/>
            <a:ext cx="8514849" cy="5310403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4128" y="4392258"/>
            <a:ext cx="3870375" cy="2337479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 flipV="1">
            <a:off x="1854151" y="1440210"/>
            <a:ext cx="504056" cy="57606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358207" y="1440210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358207" y="122418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7</a:t>
            </a:r>
            <a:endParaRPr lang="en-US" sz="1200" b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718247" y="2952378"/>
            <a:ext cx="432048" cy="432048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150295" y="3384426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150295" y="3168402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/>
              <a:t>5</a:t>
            </a:r>
            <a:endParaRPr lang="en-US" sz="1200" b="1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1278087" y="2952378"/>
            <a:ext cx="432048" cy="63704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062063" y="3600450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062063" y="338442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6</a:t>
            </a:r>
            <a:endParaRPr lang="en-US" sz="1200" b="1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8262863" y="4320530"/>
            <a:ext cx="504056" cy="57606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8766919" y="4320530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8766919" y="410450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8</a:t>
            </a:r>
            <a:endParaRPr lang="en-US" sz="1200" b="1" dirty="0"/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ზეთების საწყობი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№1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0080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587" y="788538"/>
            <a:ext cx="6551592" cy="3947335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2" y="3260155"/>
            <a:ext cx="4508848" cy="3381636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 flipV="1">
            <a:off x="3726359" y="4968602"/>
            <a:ext cx="360040" cy="21602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086399" y="4968602"/>
            <a:ext cx="216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086399" y="4752578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/>
              <a:t>9</a:t>
            </a:r>
            <a:endParaRPr lang="en-US" sz="1200" b="1" dirty="0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5742583" y="1872258"/>
            <a:ext cx="216024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742583" y="1944266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2,50</a:t>
            </a:r>
            <a:endParaRPr lang="en-US" sz="1400" b="1" dirty="0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8910935" y="1708497"/>
            <a:ext cx="216024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8910935" y="1780505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3,00</a:t>
            </a:r>
            <a:endParaRPr lang="en-US" sz="1400" b="1" dirty="0"/>
          </a:p>
        </p:txBody>
      </p:sp>
      <p:sp>
        <p:nvSpPr>
          <p:cNvPr id="20" name="Равнобедренный треугольник 19"/>
          <p:cNvSpPr/>
          <p:nvPr/>
        </p:nvSpPr>
        <p:spPr>
          <a:xfrm rot="10800000">
            <a:off x="6174631" y="3528442"/>
            <a:ext cx="216024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6174631" y="3260155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rgbClr val="FFC000"/>
                </a:solidFill>
              </a:rPr>
              <a:t>0,00</a:t>
            </a:r>
            <a:endParaRPr lang="en-US" sz="1400" b="1" dirty="0">
              <a:solidFill>
                <a:srgbClr val="FFC000"/>
              </a:solidFill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 rot="10800000">
            <a:off x="8190855" y="3868737"/>
            <a:ext cx="216024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8190855" y="3600450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- 0,20</a:t>
            </a:r>
            <a:endParaRPr lang="en-US" sz="1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662463" y="4896594"/>
            <a:ext cx="5589849" cy="227754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ka-GE" sz="1200" b="1" dirty="0" smtClean="0">
                <a:solidFill>
                  <a:schemeClr val="tx1"/>
                </a:solidFill>
              </a:rPr>
              <a:t>მასალების </a:t>
            </a:r>
            <a:r>
              <a:rPr lang="en-GB" sz="1200" b="1" dirty="0" smtClean="0">
                <a:solidFill>
                  <a:schemeClr val="tx1"/>
                </a:solidFill>
                <a:latin typeface="xAcadNusx"/>
              </a:rPr>
              <a:t>ხ</a:t>
            </a:r>
            <a:r>
              <a:rPr lang="ka-GE" sz="1200" b="1" dirty="0" smtClean="0">
                <a:solidFill>
                  <a:schemeClr val="tx1"/>
                </a:solidFill>
                <a:latin typeface="xAcadNusx"/>
              </a:rPr>
              <a:t>არჯი</a:t>
            </a:r>
            <a:endParaRPr lang="ru-RU" sz="1200" b="1" dirty="0" smtClean="0">
              <a:solidFill>
                <a:schemeClr val="tx1"/>
              </a:solidFill>
            </a:endParaRPr>
          </a:p>
          <a:p>
            <a:endParaRPr lang="ru-RU" sz="1000" dirty="0">
              <a:solidFill>
                <a:schemeClr val="tx1"/>
              </a:solidFill>
            </a:endParaRPr>
          </a:p>
          <a:p>
            <a:pPr marL="228600" indent="-228600">
              <a:buAutoNum type="arabicPeriod"/>
            </a:pPr>
            <a:r>
              <a:rPr lang="en-GB" sz="1000" dirty="0" smtClean="0">
                <a:solidFill>
                  <a:schemeClr val="tx1"/>
                </a:solidFill>
              </a:rPr>
              <a:t>100</a:t>
            </a:r>
            <a:r>
              <a:rPr lang="ka-GE" sz="1000" dirty="0" smtClean="0">
                <a:solidFill>
                  <a:schemeClr val="tx1"/>
                </a:solidFill>
              </a:rPr>
              <a:t>მმ დიამეტრის ლითონის მილი </a:t>
            </a:r>
            <a:r>
              <a:rPr lang="en-GB" sz="1000" dirty="0" smtClean="0">
                <a:solidFill>
                  <a:schemeClr val="tx1"/>
                </a:solidFill>
              </a:rPr>
              <a:t>L=3300</a:t>
            </a:r>
            <a:r>
              <a:rPr lang="ka-GE" sz="1000" dirty="0" smtClean="0">
                <a:solidFill>
                  <a:schemeClr val="tx1"/>
                </a:solidFill>
              </a:rPr>
              <a:t>მმ</a:t>
            </a:r>
            <a:r>
              <a:rPr lang="ru-RU" sz="1000" dirty="0" smtClean="0">
                <a:solidFill>
                  <a:schemeClr val="tx1"/>
                </a:solidFill>
              </a:rPr>
              <a:t>– </a:t>
            </a:r>
            <a:r>
              <a:rPr lang="en-GB" sz="1000" dirty="0" smtClean="0">
                <a:solidFill>
                  <a:schemeClr val="tx1"/>
                </a:solidFill>
              </a:rPr>
              <a:t>3</a:t>
            </a:r>
            <a:r>
              <a:rPr lang="ka-GE" sz="1000" dirty="0" smtClean="0">
                <a:solidFill>
                  <a:schemeClr val="tx1"/>
                </a:solidFill>
              </a:rPr>
              <a:t>ცალი (</a:t>
            </a:r>
            <a:r>
              <a:rPr lang="en-GB" sz="1000" dirty="0" smtClean="0">
                <a:solidFill>
                  <a:schemeClr val="tx1"/>
                </a:solidFill>
              </a:rPr>
              <a:t>10</a:t>
            </a:r>
            <a:r>
              <a:rPr lang="ka-GE" sz="1000" dirty="0" smtClean="0">
                <a:solidFill>
                  <a:schemeClr val="tx1"/>
                </a:solidFill>
              </a:rPr>
              <a:t>გმ),</a:t>
            </a:r>
            <a:endParaRPr lang="en-GB" sz="1000" dirty="0" smtClean="0">
              <a:solidFill>
                <a:schemeClr val="tx1"/>
              </a:solidFill>
            </a:endParaRPr>
          </a:p>
          <a:p>
            <a:pPr marL="228600" indent="-228600">
              <a:buAutoNum type="arabicPeriod"/>
            </a:pPr>
            <a:r>
              <a:rPr lang="en-GB" sz="1000" dirty="0" smtClean="0">
                <a:solidFill>
                  <a:schemeClr val="tx1"/>
                </a:solidFill>
              </a:rPr>
              <a:t>100</a:t>
            </a:r>
            <a:r>
              <a:rPr lang="ka-GE" sz="1000" dirty="0" smtClean="0">
                <a:solidFill>
                  <a:schemeClr val="tx1"/>
                </a:solidFill>
              </a:rPr>
              <a:t>მმ დიამეტრის ლითონის მილი </a:t>
            </a:r>
            <a:r>
              <a:rPr lang="en-GB" sz="1000" dirty="0" smtClean="0">
                <a:solidFill>
                  <a:schemeClr val="tx1"/>
                </a:solidFill>
              </a:rPr>
              <a:t>l=3800</a:t>
            </a:r>
            <a:r>
              <a:rPr lang="ka-GE" sz="1000" dirty="0" smtClean="0">
                <a:solidFill>
                  <a:schemeClr val="tx1"/>
                </a:solidFill>
              </a:rPr>
              <a:t>მმ - 3ცალი (11,4გმ)</a:t>
            </a:r>
          </a:p>
          <a:p>
            <a:pPr marL="228600" indent="-228600">
              <a:buAutoNum type="arabicPeriod"/>
            </a:pPr>
            <a:r>
              <a:rPr lang="ka-GE" sz="1000" dirty="0" smtClean="0">
                <a:solidFill>
                  <a:schemeClr val="tx1"/>
                </a:solidFill>
              </a:rPr>
              <a:t>63მმ დიამეტრის ლითონის მილი </a:t>
            </a:r>
            <a:r>
              <a:rPr lang="en-GB" sz="1000" dirty="0" smtClean="0">
                <a:solidFill>
                  <a:schemeClr val="tx1"/>
                </a:solidFill>
              </a:rPr>
              <a:t>L= 2100</a:t>
            </a:r>
            <a:r>
              <a:rPr lang="ka-GE" sz="1000" dirty="0" smtClean="0">
                <a:solidFill>
                  <a:schemeClr val="tx1"/>
                </a:solidFill>
              </a:rPr>
              <a:t>მმ - 9ცალი (19გმ)</a:t>
            </a:r>
            <a:endParaRPr lang="en-GB" sz="1000" dirty="0" smtClean="0">
              <a:solidFill>
                <a:schemeClr val="tx1"/>
              </a:solidFill>
            </a:endParaRPr>
          </a:p>
          <a:p>
            <a:r>
              <a:rPr lang="ka-GE" sz="1000" dirty="0">
                <a:solidFill>
                  <a:schemeClr val="tx1"/>
                </a:solidFill>
              </a:rPr>
              <a:t>4</a:t>
            </a:r>
            <a:r>
              <a:rPr lang="ka-GE" sz="1000" dirty="0" smtClean="0">
                <a:solidFill>
                  <a:schemeClr val="tx1"/>
                </a:solidFill>
              </a:rPr>
              <a:t>. </a:t>
            </a:r>
            <a:r>
              <a:rPr lang="ru-RU" sz="1000" dirty="0" smtClean="0">
                <a:solidFill>
                  <a:schemeClr val="tx1"/>
                </a:solidFill>
              </a:rPr>
              <a:t> </a:t>
            </a:r>
            <a:r>
              <a:rPr lang="ka-GE" sz="1000" dirty="0" smtClean="0">
                <a:solidFill>
                  <a:schemeClr val="tx1"/>
                </a:solidFill>
              </a:rPr>
              <a:t>   </a:t>
            </a:r>
            <a:r>
              <a:rPr lang="ru-RU" sz="1000" dirty="0" smtClean="0">
                <a:solidFill>
                  <a:schemeClr val="tx1"/>
                </a:solidFill>
              </a:rPr>
              <a:t>№6 </a:t>
            </a:r>
            <a:r>
              <a:rPr lang="ka-GE" sz="1000" dirty="0" smtClean="0">
                <a:solidFill>
                  <a:schemeClr val="tx1"/>
                </a:solidFill>
              </a:rPr>
              <a:t>შველერი </a:t>
            </a:r>
            <a:r>
              <a:rPr lang="en-GB" sz="1000" dirty="0" smtClean="0">
                <a:solidFill>
                  <a:schemeClr val="tx1"/>
                </a:solidFill>
              </a:rPr>
              <a:t>L=</a:t>
            </a:r>
            <a:r>
              <a:rPr lang="ka-GE" sz="1000" dirty="0" smtClean="0">
                <a:solidFill>
                  <a:schemeClr val="tx1"/>
                </a:solidFill>
              </a:rPr>
              <a:t>4,6გმ</a:t>
            </a:r>
            <a:r>
              <a:rPr lang="ru-RU" sz="1000" dirty="0" smtClean="0">
                <a:solidFill>
                  <a:schemeClr val="tx1"/>
                </a:solidFill>
              </a:rPr>
              <a:t/>
            </a:r>
            <a:br>
              <a:rPr lang="ru-RU" sz="1000" dirty="0" smtClean="0">
                <a:solidFill>
                  <a:schemeClr val="tx1"/>
                </a:solidFill>
              </a:rPr>
            </a:br>
            <a:r>
              <a:rPr lang="ka-GE" sz="1000" dirty="0">
                <a:solidFill>
                  <a:schemeClr val="tx1"/>
                </a:solidFill>
              </a:rPr>
              <a:t>5</a:t>
            </a:r>
            <a:r>
              <a:rPr lang="ru-RU" sz="1000" dirty="0" smtClean="0">
                <a:solidFill>
                  <a:schemeClr val="tx1"/>
                </a:solidFill>
              </a:rPr>
              <a:t>. </a:t>
            </a:r>
            <a:r>
              <a:rPr lang="ka-GE" sz="1000" dirty="0" smtClean="0">
                <a:solidFill>
                  <a:schemeClr val="tx1"/>
                </a:solidFill>
              </a:rPr>
              <a:t>    </a:t>
            </a:r>
            <a:r>
              <a:rPr lang="ru-RU" sz="1000" dirty="0" smtClean="0">
                <a:solidFill>
                  <a:schemeClr val="tx1"/>
                </a:solidFill>
              </a:rPr>
              <a:t>№14 </a:t>
            </a:r>
            <a:r>
              <a:rPr lang="ka-GE" sz="1000" dirty="0" smtClean="0">
                <a:solidFill>
                  <a:schemeClr val="tx1"/>
                </a:solidFill>
              </a:rPr>
              <a:t>შველერი </a:t>
            </a:r>
            <a:r>
              <a:rPr lang="en-GB" sz="1000" dirty="0" smtClean="0">
                <a:solidFill>
                  <a:schemeClr val="tx1"/>
                </a:solidFill>
              </a:rPr>
              <a:t>L=</a:t>
            </a:r>
            <a:r>
              <a:rPr lang="ka-GE" sz="1000" dirty="0" smtClean="0">
                <a:solidFill>
                  <a:schemeClr val="tx1"/>
                </a:solidFill>
              </a:rPr>
              <a:t>13,2 გმ, </a:t>
            </a:r>
            <a:r>
              <a:rPr lang="en-GB" sz="1000" dirty="0" smtClean="0">
                <a:solidFill>
                  <a:schemeClr val="tx1"/>
                </a:solidFill>
              </a:rPr>
              <a:t>-</a:t>
            </a:r>
            <a:r>
              <a:rPr lang="ka-GE" sz="1000" dirty="0" smtClean="0">
                <a:solidFill>
                  <a:schemeClr val="tx1"/>
                </a:solidFill>
              </a:rPr>
              <a:t> 2ცალი (26,4გმ)</a:t>
            </a:r>
            <a:endParaRPr lang="en-US" sz="1000" dirty="0">
              <a:solidFill>
                <a:schemeClr val="tx1"/>
              </a:solidFill>
            </a:endParaRPr>
          </a:p>
          <a:p>
            <a:r>
              <a:rPr lang="ka-GE" sz="1000" dirty="0">
                <a:solidFill>
                  <a:schemeClr val="tx1"/>
                </a:solidFill>
              </a:rPr>
              <a:t>6</a:t>
            </a:r>
            <a:r>
              <a:rPr lang="ru-RU" sz="1000" dirty="0" smtClean="0">
                <a:solidFill>
                  <a:schemeClr val="tx1"/>
                </a:solidFill>
              </a:rPr>
              <a:t>. </a:t>
            </a:r>
            <a:r>
              <a:rPr lang="en-GB" sz="1000" dirty="0" smtClean="0">
                <a:solidFill>
                  <a:schemeClr val="tx1"/>
                </a:solidFill>
              </a:rPr>
              <a:t>    </a:t>
            </a:r>
            <a:r>
              <a:rPr lang="ka-GE" sz="1000" dirty="0" smtClean="0">
                <a:solidFill>
                  <a:schemeClr val="tx1"/>
                </a:solidFill>
              </a:rPr>
              <a:t>60</a:t>
            </a:r>
            <a:r>
              <a:rPr lang="en-GB" sz="1000" dirty="0" smtClean="0">
                <a:solidFill>
                  <a:schemeClr val="tx1"/>
                </a:solidFill>
              </a:rPr>
              <a:t>X</a:t>
            </a:r>
            <a:r>
              <a:rPr lang="ka-GE" sz="1000" dirty="0" smtClean="0">
                <a:solidFill>
                  <a:schemeClr val="tx1"/>
                </a:solidFill>
              </a:rPr>
              <a:t>80</a:t>
            </a:r>
            <a:r>
              <a:rPr lang="en-GB" sz="1000" dirty="0" smtClean="0">
                <a:solidFill>
                  <a:schemeClr val="tx1"/>
                </a:solidFill>
              </a:rPr>
              <a:t>X</a:t>
            </a:r>
            <a:r>
              <a:rPr lang="ka-GE" sz="1000" dirty="0">
                <a:solidFill>
                  <a:schemeClr val="tx1"/>
                </a:solidFill>
              </a:rPr>
              <a:t>3</a:t>
            </a:r>
            <a:r>
              <a:rPr lang="ka-GE" sz="1000" dirty="0" smtClean="0">
                <a:solidFill>
                  <a:schemeClr val="tx1"/>
                </a:solidFill>
              </a:rPr>
              <a:t>მმ კვეთის კუთხოვანი ლითონი</a:t>
            </a:r>
            <a:r>
              <a:rPr lang="ru-RU" sz="1000" dirty="0" smtClean="0">
                <a:solidFill>
                  <a:schemeClr val="tx1"/>
                </a:solidFill>
              </a:rPr>
              <a:t>  </a:t>
            </a:r>
            <a:r>
              <a:rPr lang="en-GB" sz="1000" dirty="0" smtClean="0">
                <a:solidFill>
                  <a:schemeClr val="tx1"/>
                </a:solidFill>
              </a:rPr>
              <a:t>L=6900</a:t>
            </a:r>
            <a:r>
              <a:rPr lang="ka-GE" sz="1000" dirty="0" smtClean="0">
                <a:solidFill>
                  <a:schemeClr val="tx1"/>
                </a:solidFill>
              </a:rPr>
              <a:t>გმ</a:t>
            </a:r>
            <a:r>
              <a:rPr lang="en-GB" sz="1000" dirty="0" smtClean="0">
                <a:solidFill>
                  <a:schemeClr val="tx1"/>
                </a:solidFill>
              </a:rPr>
              <a:t> - 17 (118</a:t>
            </a:r>
            <a:r>
              <a:rPr lang="ka-GE" sz="1000" dirty="0" smtClean="0">
                <a:solidFill>
                  <a:schemeClr val="tx1"/>
                </a:solidFill>
              </a:rPr>
              <a:t>გმ)</a:t>
            </a:r>
            <a:endParaRPr lang="en-GB" sz="1000" dirty="0" smtClean="0">
              <a:solidFill>
                <a:schemeClr val="tx1"/>
              </a:solidFill>
            </a:endParaRPr>
          </a:p>
          <a:p>
            <a:r>
              <a:rPr lang="ka-GE" sz="1000" dirty="0" smtClean="0">
                <a:solidFill>
                  <a:schemeClr val="tx1"/>
                </a:solidFill>
              </a:rPr>
              <a:t>7.     </a:t>
            </a:r>
            <a:r>
              <a:rPr lang="en-GB" sz="1000" dirty="0" smtClean="0">
                <a:solidFill>
                  <a:schemeClr val="tx1"/>
                </a:solidFill>
              </a:rPr>
              <a:t>20X40</a:t>
            </a:r>
            <a:r>
              <a:rPr lang="ka-GE" sz="1000" dirty="0" smtClean="0">
                <a:solidFill>
                  <a:schemeClr val="tx1"/>
                </a:solidFill>
              </a:rPr>
              <a:t>მმ კვეთის კვადრატული მილი </a:t>
            </a:r>
            <a:r>
              <a:rPr lang="en-GB" sz="1000" dirty="0" smtClean="0">
                <a:solidFill>
                  <a:schemeClr val="tx1"/>
                </a:solidFill>
              </a:rPr>
              <a:t> L=</a:t>
            </a:r>
            <a:r>
              <a:rPr lang="ka-GE" sz="1000" dirty="0" smtClean="0">
                <a:solidFill>
                  <a:schemeClr val="tx1"/>
                </a:solidFill>
              </a:rPr>
              <a:t>14გმ  - 15ცალი (210გმ)</a:t>
            </a:r>
          </a:p>
          <a:p>
            <a:pPr marL="228600" indent="-228600">
              <a:buAutoNum type="arabicPeriod" startAt="8"/>
            </a:pPr>
            <a:r>
              <a:rPr lang="ka-GE" sz="1000" dirty="0" smtClean="0">
                <a:solidFill>
                  <a:schemeClr val="tx1"/>
                </a:solidFill>
              </a:rPr>
              <a:t>0,7მმ სოსქის პროფილირებული ლითონის ფურცელი - 100მ2</a:t>
            </a:r>
          </a:p>
          <a:p>
            <a:r>
              <a:rPr lang="ka-GE" sz="1000" dirty="0" smtClean="0">
                <a:solidFill>
                  <a:schemeClr val="tx1"/>
                </a:solidFill>
              </a:rPr>
              <a:t>9.     40</a:t>
            </a:r>
            <a:r>
              <a:rPr lang="en-GB" sz="1000" dirty="0" smtClean="0">
                <a:solidFill>
                  <a:schemeClr val="tx1"/>
                </a:solidFill>
              </a:rPr>
              <a:t>X40</a:t>
            </a:r>
            <a:r>
              <a:rPr lang="ka-GE" sz="1000" dirty="0" smtClean="0">
                <a:solidFill>
                  <a:schemeClr val="tx1"/>
                </a:solidFill>
              </a:rPr>
              <a:t>მმ ზომის უჯრედებიანი 1500მმ სიმაღლის ლითონის ბადე ,,რაბიცა’’ </a:t>
            </a:r>
            <a:r>
              <a:rPr lang="en-GB" sz="1000" dirty="0" smtClean="0">
                <a:solidFill>
                  <a:schemeClr val="tx1"/>
                </a:solidFill>
              </a:rPr>
              <a:t>L=25</a:t>
            </a:r>
            <a:r>
              <a:rPr lang="ka-GE" sz="1000" dirty="0" smtClean="0">
                <a:solidFill>
                  <a:schemeClr val="tx1"/>
                </a:solidFill>
              </a:rPr>
              <a:t>გმ (30მ2)</a:t>
            </a:r>
          </a:p>
          <a:p>
            <a:r>
              <a:rPr lang="ka-GE" sz="1000" dirty="0" smtClean="0">
                <a:solidFill>
                  <a:schemeClr val="tx1"/>
                </a:solidFill>
              </a:rPr>
              <a:t>-       6მმ დიამეტრის გლუვი არმატურა </a:t>
            </a:r>
            <a:r>
              <a:rPr lang="en-GB" sz="1000" dirty="0" smtClean="0">
                <a:solidFill>
                  <a:schemeClr val="tx1"/>
                </a:solidFill>
              </a:rPr>
              <a:t>L=25</a:t>
            </a:r>
            <a:r>
              <a:rPr lang="ka-GE" sz="1000" dirty="0" smtClean="0">
                <a:solidFill>
                  <a:schemeClr val="tx1"/>
                </a:solidFill>
              </a:rPr>
              <a:t>გმ -3ცალი (75გმ)</a:t>
            </a:r>
          </a:p>
          <a:p>
            <a:r>
              <a:rPr lang="ka-GE" sz="1000" dirty="0" smtClean="0">
                <a:solidFill>
                  <a:schemeClr val="tx1"/>
                </a:solidFill>
              </a:rPr>
              <a:t>-       10მმ დიამეტრის არმატურა - </a:t>
            </a:r>
            <a:r>
              <a:rPr lang="ru-RU" sz="1000" dirty="0" smtClean="0">
                <a:solidFill>
                  <a:schemeClr val="tx1"/>
                </a:solidFill>
              </a:rPr>
              <a:t>537</a:t>
            </a:r>
            <a:r>
              <a:rPr lang="ka-GE" sz="1000" dirty="0" smtClean="0">
                <a:solidFill>
                  <a:schemeClr val="tx1"/>
                </a:solidFill>
              </a:rPr>
              <a:t>გმ (</a:t>
            </a:r>
            <a:r>
              <a:rPr lang="ru-RU" sz="1000" dirty="0" smtClean="0">
                <a:solidFill>
                  <a:schemeClr val="tx1"/>
                </a:solidFill>
              </a:rPr>
              <a:t>134</a:t>
            </a:r>
            <a:r>
              <a:rPr lang="ka-GE" sz="1000" dirty="0" smtClean="0">
                <a:solidFill>
                  <a:schemeClr val="tx1"/>
                </a:solidFill>
              </a:rPr>
              <a:t>კგ)</a:t>
            </a:r>
          </a:p>
          <a:p>
            <a:r>
              <a:rPr lang="ka-GE" sz="1000" dirty="0" smtClean="0">
                <a:solidFill>
                  <a:schemeClr val="tx1"/>
                </a:solidFill>
              </a:rPr>
              <a:t>-        300მარკის ბეტონი - </a:t>
            </a:r>
            <a:r>
              <a:rPr lang="ru-RU" sz="1000" dirty="0" smtClean="0">
                <a:solidFill>
                  <a:schemeClr val="tx1"/>
                </a:solidFill>
              </a:rPr>
              <a:t>6</a:t>
            </a:r>
            <a:r>
              <a:rPr lang="ka-GE" sz="1000" dirty="0" smtClean="0">
                <a:solidFill>
                  <a:schemeClr val="tx1"/>
                </a:solidFill>
              </a:rPr>
              <a:t>მ3</a:t>
            </a:r>
          </a:p>
        </p:txBody>
      </p:sp>
      <p:sp>
        <p:nvSpPr>
          <p:cNvPr id="25" name="Равнобедренный треугольник 24"/>
          <p:cNvSpPr/>
          <p:nvPr/>
        </p:nvSpPr>
        <p:spPr>
          <a:xfrm rot="10800000">
            <a:off x="7110736" y="3600450"/>
            <a:ext cx="216024" cy="144016"/>
          </a:xfrm>
          <a:prstGeom prst="triangl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7110736" y="3332163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0,20</a:t>
            </a:r>
            <a:endParaRPr lang="en-US" sz="1400" b="1" dirty="0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Заголовок 1"/>
          <p:cNvSpPr txBox="1">
            <a:spLocks/>
          </p:cNvSpPr>
          <p:nvPr/>
        </p:nvSpPr>
        <p:spPr>
          <a:xfrm>
            <a:off x="1201820" y="14406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ზეთების საწყობი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№1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8592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72" y="1623010"/>
            <a:ext cx="9919047" cy="4206793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Заголовок 1"/>
          <p:cNvSpPr txBox="1">
            <a:spLocks/>
          </p:cNvSpPr>
          <p:nvPr/>
        </p:nvSpPr>
        <p:spPr>
          <a:xfrm>
            <a:off x="1201820" y="636105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არმირების გეგმა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542783" y="1368202"/>
            <a:ext cx="0" cy="288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254751" y="1440210"/>
            <a:ext cx="288032" cy="0"/>
          </a:xfrm>
          <a:prstGeom prst="line">
            <a:avLst/>
          </a:prstGeom>
          <a:ln w="31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182743" y="1152178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/>
              <a:t>1</a:t>
            </a:r>
            <a:endParaRPr lang="en-US" sz="1600" b="1" dirty="0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7542783" y="3456434"/>
            <a:ext cx="0" cy="288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7254751" y="3672458"/>
            <a:ext cx="288032" cy="0"/>
          </a:xfrm>
          <a:prstGeom prst="line">
            <a:avLst/>
          </a:prstGeom>
          <a:ln w="31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182743" y="3384426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/>
              <a:t>1</a:t>
            </a:r>
            <a:endParaRPr lang="en-US" sz="1600" b="1" dirty="0"/>
          </a:p>
        </p:txBody>
      </p:sp>
      <p:grpSp>
        <p:nvGrpSpPr>
          <p:cNvPr id="13" name="Группа 12"/>
          <p:cNvGrpSpPr/>
          <p:nvPr/>
        </p:nvGrpSpPr>
        <p:grpSpPr>
          <a:xfrm rot="16200000">
            <a:off x="4230415" y="5193010"/>
            <a:ext cx="288032" cy="288032"/>
            <a:chOff x="4662463" y="5409034"/>
            <a:chExt cx="288032" cy="288032"/>
          </a:xfrm>
        </p:grpSpPr>
        <p:cxnSp>
          <p:nvCxnSpPr>
            <p:cNvPr id="33" name="Прямая соединительная линия 32"/>
            <p:cNvCxnSpPr/>
            <p:nvPr/>
          </p:nvCxnSpPr>
          <p:spPr>
            <a:xfrm>
              <a:off x="4950495" y="5409034"/>
              <a:ext cx="0" cy="28803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4662463" y="5625058"/>
              <a:ext cx="288032" cy="0"/>
            </a:xfrm>
            <a:prstGeom prst="line">
              <a:avLst/>
            </a:prstGeom>
            <a:ln w="3175"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4446439" y="5206112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/>
              <a:t>2</a:t>
            </a:r>
            <a:endParaRPr lang="en-US" sz="1600" b="1" dirty="0"/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rot="16200000">
            <a:off x="2214191" y="5040611"/>
            <a:ext cx="0" cy="2880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16200000">
            <a:off x="1998167" y="5328643"/>
            <a:ext cx="288032" cy="0"/>
          </a:xfrm>
          <a:prstGeom prst="line">
            <a:avLst/>
          </a:prstGeom>
          <a:ln w="31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854151" y="5197729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/>
              <a:t>2</a:t>
            </a:r>
            <a:endParaRPr lang="en-US" sz="1600" b="1" dirty="0"/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ზეთების საწყობი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№1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2106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979" y="4323785"/>
            <a:ext cx="4291358" cy="272153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95" y="1008162"/>
            <a:ext cx="9696182" cy="3099599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"/>
          <p:cNvSpPr txBox="1">
            <a:spLocks/>
          </p:cNvSpPr>
          <p:nvPr/>
        </p:nvSpPr>
        <p:spPr>
          <a:xfrm>
            <a:off x="1201820" y="636105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არმირება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286199" y="3960490"/>
            <a:ext cx="2344728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u="sng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არმატურის სპეციფიკაცია</a:t>
            </a:r>
            <a:endParaRPr lang="ru-RU" sz="1400" b="1" i="1" u="sng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325847" y="1212169"/>
            <a:ext cx="2344728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u="sng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ჭრილი 1-1</a:t>
            </a:r>
            <a:endParaRPr lang="ru-RU" sz="1400" b="1" i="1" u="sng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062151" y="3732449"/>
            <a:ext cx="2344728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u="sng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ჭრილი 2-2</a:t>
            </a:r>
            <a:endParaRPr lang="ru-RU" sz="1400" b="1" i="1" u="sng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6" y="4557723"/>
            <a:ext cx="5256514" cy="2499111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ზეთების საწყობი</a:t>
            </a:r>
            <a:r>
              <a:rPr lang="ru-RU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 №1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1369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3000</TotalTime>
  <Words>116</Words>
  <Application>Microsoft Office PowerPoint</Application>
  <PresentationFormat>Произвольный</PresentationFormat>
  <Paragraphs>52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AcadNusx</vt:lpstr>
      <vt:lpstr>Arial</vt:lpstr>
      <vt:lpstr>Brush Script MT</vt:lpstr>
      <vt:lpstr>Calibri</vt:lpstr>
      <vt:lpstr>xAcadNusx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hp</cp:lastModifiedBy>
  <cp:revision>171</cp:revision>
  <cp:lastPrinted>2017-11-21T12:46:14Z</cp:lastPrinted>
  <dcterms:created xsi:type="dcterms:W3CDTF">2008-10-21T07:51:50Z</dcterms:created>
  <dcterms:modified xsi:type="dcterms:W3CDTF">2018-07-29T09:39:37Z</dcterms:modified>
</cp:coreProperties>
</file>