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02" r:id="rId2"/>
    <p:sldId id="300" r:id="rId3"/>
    <p:sldId id="298" r:id="rId4"/>
    <p:sldId id="296" r:id="rId5"/>
    <p:sldId id="303" r:id="rId6"/>
    <p:sldId id="304" r:id="rId7"/>
  </p:sldIdLst>
  <p:sldSz cx="10333038" cy="7200900"/>
  <p:notesSz cx="6954838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DE3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24" autoAdjust="0"/>
    <p:restoredTop sz="94660"/>
  </p:normalViewPr>
  <p:slideViewPr>
    <p:cSldViewPr>
      <p:cViewPr varScale="1">
        <p:scale>
          <a:sx n="95" d="100"/>
          <a:sy n="95" d="100"/>
        </p:scale>
        <p:origin x="1109" y="53"/>
      </p:cViewPr>
      <p:guideLst>
        <p:guide orient="horz" pos="2268"/>
        <p:guide pos="32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40175" y="0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49D38-0A12-423A-AA25-F6D02C190836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23963" y="1163638"/>
            <a:ext cx="4506912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95325" y="4479925"/>
            <a:ext cx="5564188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40175" y="8842375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FC542-92D2-494B-905A-2AB82163C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07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C542-92D2-494B-905A-2AB82163CCD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505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978" y="2236947"/>
            <a:ext cx="8783082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956" y="4080510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0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1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02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03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04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05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0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07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67350" y="303372"/>
            <a:ext cx="2626314" cy="645080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83028" y="303372"/>
            <a:ext cx="7712105" cy="645080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39" y="4627245"/>
            <a:ext cx="8783082" cy="1430179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6239" y="3052049"/>
            <a:ext cx="8783082" cy="157519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09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190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028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038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047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0572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066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076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83029" y="1763554"/>
            <a:ext cx="5168312" cy="499062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23558" y="1763554"/>
            <a:ext cx="5170107" cy="499062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9"/>
            <a:ext cx="4565553" cy="67175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0954" indent="0">
              <a:buNone/>
              <a:defRPr sz="2200" b="1"/>
            </a:lvl2pPr>
            <a:lvl3pPr marL="1001908" indent="0">
              <a:buNone/>
              <a:defRPr sz="2000" b="1"/>
            </a:lvl3pPr>
            <a:lvl4pPr marL="1502862" indent="0">
              <a:buNone/>
              <a:defRPr sz="1800" b="1"/>
            </a:lvl4pPr>
            <a:lvl5pPr marL="2003816" indent="0">
              <a:buNone/>
              <a:defRPr sz="1800" b="1"/>
            </a:lvl5pPr>
            <a:lvl6pPr marL="2504770" indent="0">
              <a:buNone/>
              <a:defRPr sz="1800" b="1"/>
            </a:lvl6pPr>
            <a:lvl7pPr marL="3005724" indent="0">
              <a:buNone/>
              <a:defRPr sz="1800" b="1"/>
            </a:lvl7pPr>
            <a:lvl8pPr marL="3506678" indent="0">
              <a:buNone/>
              <a:defRPr sz="1800" b="1"/>
            </a:lvl8pPr>
            <a:lvl9pPr marL="400763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6652" y="2283619"/>
            <a:ext cx="4565553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9041" y="1611869"/>
            <a:ext cx="4567346" cy="67175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0954" indent="0">
              <a:buNone/>
              <a:defRPr sz="2200" b="1"/>
            </a:lvl2pPr>
            <a:lvl3pPr marL="1001908" indent="0">
              <a:buNone/>
              <a:defRPr sz="2000" b="1"/>
            </a:lvl3pPr>
            <a:lvl4pPr marL="1502862" indent="0">
              <a:buNone/>
              <a:defRPr sz="1800" b="1"/>
            </a:lvl4pPr>
            <a:lvl5pPr marL="2003816" indent="0">
              <a:buNone/>
              <a:defRPr sz="1800" b="1"/>
            </a:lvl5pPr>
            <a:lvl6pPr marL="2504770" indent="0">
              <a:buNone/>
              <a:defRPr sz="1800" b="1"/>
            </a:lvl6pPr>
            <a:lvl7pPr marL="3005724" indent="0">
              <a:buNone/>
              <a:defRPr sz="1800" b="1"/>
            </a:lvl7pPr>
            <a:lvl8pPr marL="3506678" indent="0">
              <a:buNone/>
              <a:defRPr sz="1800" b="1"/>
            </a:lvl8pPr>
            <a:lvl9pPr marL="400763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283619"/>
            <a:ext cx="4567346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653" y="1506856"/>
            <a:ext cx="3399498" cy="4925616"/>
          </a:xfrm>
        </p:spPr>
        <p:txBody>
          <a:bodyPr/>
          <a:lstStyle>
            <a:lvl1pPr marL="0" indent="0">
              <a:buNone/>
              <a:defRPr sz="1500"/>
            </a:lvl1pPr>
            <a:lvl2pPr marL="500954" indent="0">
              <a:buNone/>
              <a:defRPr sz="1300"/>
            </a:lvl2pPr>
            <a:lvl3pPr marL="1001908" indent="0">
              <a:buNone/>
              <a:defRPr sz="1100"/>
            </a:lvl3pPr>
            <a:lvl4pPr marL="1502862" indent="0">
              <a:buNone/>
              <a:defRPr sz="1000"/>
            </a:lvl4pPr>
            <a:lvl5pPr marL="2003816" indent="0">
              <a:buNone/>
              <a:defRPr sz="1000"/>
            </a:lvl5pPr>
            <a:lvl6pPr marL="2504770" indent="0">
              <a:buNone/>
              <a:defRPr sz="1000"/>
            </a:lvl6pPr>
            <a:lvl7pPr marL="3005724" indent="0">
              <a:buNone/>
              <a:defRPr sz="1000"/>
            </a:lvl7pPr>
            <a:lvl8pPr marL="3506678" indent="0">
              <a:buNone/>
              <a:defRPr sz="1000"/>
            </a:lvl8pPr>
            <a:lvl9pPr marL="400763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5348" y="5040630"/>
            <a:ext cx="6199823" cy="59507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5348" y="643414"/>
            <a:ext cx="6199823" cy="4320540"/>
          </a:xfrm>
        </p:spPr>
        <p:txBody>
          <a:bodyPr/>
          <a:lstStyle>
            <a:lvl1pPr marL="0" indent="0">
              <a:buNone/>
              <a:defRPr sz="3500"/>
            </a:lvl1pPr>
            <a:lvl2pPr marL="500954" indent="0">
              <a:buNone/>
              <a:defRPr sz="3100"/>
            </a:lvl2pPr>
            <a:lvl3pPr marL="1001908" indent="0">
              <a:buNone/>
              <a:defRPr sz="2600"/>
            </a:lvl3pPr>
            <a:lvl4pPr marL="1502862" indent="0">
              <a:buNone/>
              <a:defRPr sz="2200"/>
            </a:lvl4pPr>
            <a:lvl5pPr marL="2003816" indent="0">
              <a:buNone/>
              <a:defRPr sz="2200"/>
            </a:lvl5pPr>
            <a:lvl6pPr marL="2504770" indent="0">
              <a:buNone/>
              <a:defRPr sz="2200"/>
            </a:lvl6pPr>
            <a:lvl7pPr marL="3005724" indent="0">
              <a:buNone/>
              <a:defRPr sz="2200"/>
            </a:lvl7pPr>
            <a:lvl8pPr marL="3506678" indent="0">
              <a:buNone/>
              <a:defRPr sz="2200"/>
            </a:lvl8pPr>
            <a:lvl9pPr marL="4007632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5348" y="5635705"/>
            <a:ext cx="6199823" cy="845105"/>
          </a:xfrm>
        </p:spPr>
        <p:txBody>
          <a:bodyPr/>
          <a:lstStyle>
            <a:lvl1pPr marL="0" indent="0">
              <a:buNone/>
              <a:defRPr sz="1500"/>
            </a:lvl1pPr>
            <a:lvl2pPr marL="500954" indent="0">
              <a:buNone/>
              <a:defRPr sz="1300"/>
            </a:lvl2pPr>
            <a:lvl3pPr marL="1001908" indent="0">
              <a:buNone/>
              <a:defRPr sz="1100"/>
            </a:lvl3pPr>
            <a:lvl4pPr marL="1502862" indent="0">
              <a:buNone/>
              <a:defRPr sz="1000"/>
            </a:lvl4pPr>
            <a:lvl5pPr marL="2003816" indent="0">
              <a:buNone/>
              <a:defRPr sz="1000"/>
            </a:lvl5pPr>
            <a:lvl6pPr marL="2504770" indent="0">
              <a:buNone/>
              <a:defRPr sz="1000"/>
            </a:lvl6pPr>
            <a:lvl7pPr marL="3005724" indent="0">
              <a:buNone/>
              <a:defRPr sz="1000"/>
            </a:lvl7pPr>
            <a:lvl8pPr marL="3506678" indent="0">
              <a:buNone/>
              <a:defRPr sz="1000"/>
            </a:lvl8pPr>
            <a:lvl9pPr marL="400763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80211"/>
            <a:ext cx="9299734" cy="4752261"/>
          </a:xfrm>
          <a:prstGeom prst="rect">
            <a:avLst/>
          </a:prstGeom>
        </p:spPr>
        <p:txBody>
          <a:bodyPr vert="horz" lIns="100191" tIns="50095" rIns="100191" bIns="5009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6652" y="6674168"/>
            <a:ext cx="2411042" cy="383381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39D80-5471-495A-811E-CD049B02C665}" type="datetimeFigureOut">
              <a:rPr lang="ru-RU" smtClean="0"/>
              <a:pPr/>
              <a:t>21.08.2018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30455" y="6674168"/>
            <a:ext cx="3272129" cy="383381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05344" y="6674168"/>
            <a:ext cx="2411042" cy="383381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01908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5716" indent="-375716" algn="l" defTabSz="1001908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4050" indent="-313096" algn="l" defTabSz="1001908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2385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53339" indent="-250477" algn="l" defTabSz="1001908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4293" indent="-250477" algn="l" defTabSz="1001908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55247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56201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57155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58109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№2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0026"/>
            <a:ext cx="10333038" cy="494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6142"/>
            <a:ext cx="10333038" cy="4422540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№2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6102623" y="1872258"/>
            <a:ext cx="504056" cy="57606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606679" y="1872258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606679" y="1656234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1</a:t>
            </a:r>
            <a:endParaRPr lang="en-US" sz="12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7254751" y="1872258"/>
            <a:ext cx="504056" cy="57606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758807" y="1872258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758807" y="1656234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3</a:t>
            </a:r>
            <a:endParaRPr lang="en-US" sz="1200" b="1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2070175" y="1440210"/>
            <a:ext cx="864096" cy="936105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854151" y="1440210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854151" y="122418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4</a:t>
            </a:r>
            <a:endParaRPr lang="en-US" sz="1200" b="1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6102623" y="5195659"/>
            <a:ext cx="432048" cy="57606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534671" y="5771723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534671" y="5555699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2</a:t>
            </a:r>
            <a:endParaRPr lang="en-US" sz="1200" b="1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4878487" y="2808362"/>
            <a:ext cx="1440160" cy="0"/>
          </a:xfrm>
          <a:prstGeom prst="line">
            <a:avLst/>
          </a:prstGeom>
          <a:ln w="28575">
            <a:solidFill>
              <a:srgbClr val="0070C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5030887" y="4752578"/>
            <a:ext cx="1440160" cy="0"/>
          </a:xfrm>
          <a:prstGeom prst="line">
            <a:avLst/>
          </a:prstGeom>
          <a:ln w="28575">
            <a:solidFill>
              <a:srgbClr val="0070C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078287" y="3392810"/>
            <a:ext cx="0" cy="999728"/>
          </a:xfrm>
          <a:prstGeom prst="line">
            <a:avLst/>
          </a:prstGeom>
          <a:ln w="28575">
            <a:solidFill>
              <a:srgbClr val="0070C0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635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№2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0" name="Группа 29"/>
          <p:cNvGrpSpPr/>
          <p:nvPr/>
        </p:nvGrpSpPr>
        <p:grpSpPr>
          <a:xfrm flipH="1">
            <a:off x="53950" y="948171"/>
            <a:ext cx="9691448" cy="5781566"/>
            <a:chOff x="-13448" y="948171"/>
            <a:chExt cx="9477951" cy="5781566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448" y="948171"/>
              <a:ext cx="8514849" cy="5310403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4128" y="4392258"/>
              <a:ext cx="3870375" cy="2337479"/>
            </a:xfrm>
            <a:prstGeom prst="rect">
              <a:avLst/>
            </a:prstGeom>
          </p:spPr>
        </p:pic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1854151" y="1440210"/>
              <a:ext cx="504056" cy="576064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358207" y="1440210"/>
              <a:ext cx="2160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2358207" y="122418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a-GE" sz="1200" b="1" dirty="0" smtClean="0"/>
                <a:t>7</a:t>
              </a:r>
              <a:endParaRPr lang="en-US" sz="1200" b="1" dirty="0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718247" y="2952378"/>
              <a:ext cx="432048" cy="432048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3150295" y="3384426"/>
              <a:ext cx="2160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3150295" y="3168402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a-GE" sz="1200" b="1" dirty="0"/>
                <a:t>5</a:t>
              </a:r>
              <a:endParaRPr lang="en-US" sz="1200" b="1" dirty="0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1278087" y="2952378"/>
              <a:ext cx="432048" cy="637040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1062063" y="3600450"/>
              <a:ext cx="2160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1062063" y="338442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a-GE" sz="1200" b="1" dirty="0" smtClean="0"/>
                <a:t>6</a:t>
              </a:r>
              <a:endParaRPr lang="en-US" sz="1200" b="1" dirty="0"/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8262863" y="4320530"/>
              <a:ext cx="504056" cy="576064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8766919" y="4320530"/>
              <a:ext cx="21602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8766919" y="4104506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a-GE" sz="1200" b="1" dirty="0" smtClean="0"/>
                <a:t>8</a:t>
              </a:r>
              <a:endParaRPr 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80080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№2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6102623" y="4968602"/>
            <a:ext cx="432048" cy="21602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886599" y="4968602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886599" y="475257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9</a:t>
            </a:r>
            <a:endParaRPr lang="en-US" sz="1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80726" y="4896594"/>
            <a:ext cx="5589849" cy="227754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a-GE" sz="1200" b="1" dirty="0" smtClean="0">
                <a:solidFill>
                  <a:schemeClr val="tx1"/>
                </a:solidFill>
              </a:rPr>
              <a:t>მასალების </a:t>
            </a:r>
            <a:r>
              <a:rPr lang="en-GB" sz="1200" b="1" dirty="0" smtClean="0">
                <a:solidFill>
                  <a:schemeClr val="tx1"/>
                </a:solidFill>
                <a:latin typeface="xAcadNusx"/>
              </a:rPr>
              <a:t>ხ</a:t>
            </a:r>
            <a:r>
              <a:rPr lang="ka-GE" sz="1200" b="1" dirty="0" smtClean="0">
                <a:solidFill>
                  <a:schemeClr val="tx1"/>
                </a:solidFill>
                <a:latin typeface="xAcadNusx"/>
              </a:rPr>
              <a:t>არჯი</a:t>
            </a:r>
            <a:endParaRPr lang="ru-RU" sz="1200" b="1" dirty="0" smtClean="0">
              <a:solidFill>
                <a:schemeClr val="tx1"/>
              </a:solidFill>
            </a:endParaRPr>
          </a:p>
          <a:p>
            <a:endParaRPr lang="ru-RU" sz="1000" dirty="0">
              <a:solidFill>
                <a:schemeClr val="tx1"/>
              </a:solidFill>
            </a:endParaRPr>
          </a:p>
          <a:p>
            <a:pPr marL="228600" indent="-228600">
              <a:buAutoNum type="arabicPeriod"/>
            </a:pPr>
            <a:r>
              <a:rPr lang="en-GB" sz="1000" dirty="0" smtClean="0">
                <a:solidFill>
                  <a:schemeClr val="tx1"/>
                </a:solidFill>
              </a:rPr>
              <a:t>100</a:t>
            </a:r>
            <a:r>
              <a:rPr lang="ka-GE" sz="1000" dirty="0" smtClean="0">
                <a:solidFill>
                  <a:schemeClr val="tx1"/>
                </a:solidFill>
              </a:rPr>
              <a:t>მმ დიამეტრის ლითონის მილი </a:t>
            </a:r>
            <a:r>
              <a:rPr lang="en-GB" sz="1000" dirty="0" smtClean="0">
                <a:solidFill>
                  <a:schemeClr val="tx1"/>
                </a:solidFill>
              </a:rPr>
              <a:t>L=3300</a:t>
            </a:r>
            <a:r>
              <a:rPr lang="ka-GE" sz="1000" dirty="0" smtClean="0">
                <a:solidFill>
                  <a:schemeClr val="tx1"/>
                </a:solidFill>
              </a:rPr>
              <a:t>მმ</a:t>
            </a:r>
            <a:r>
              <a:rPr lang="ru-RU" sz="1000" dirty="0" smtClean="0">
                <a:solidFill>
                  <a:schemeClr val="tx1"/>
                </a:solidFill>
              </a:rPr>
              <a:t>– </a:t>
            </a:r>
            <a:r>
              <a:rPr lang="en-GB" sz="1000" dirty="0" smtClean="0">
                <a:solidFill>
                  <a:schemeClr val="tx1"/>
                </a:solidFill>
              </a:rPr>
              <a:t>3</a:t>
            </a:r>
            <a:r>
              <a:rPr lang="ka-GE" sz="1000" dirty="0" smtClean="0">
                <a:solidFill>
                  <a:schemeClr val="tx1"/>
                </a:solidFill>
              </a:rPr>
              <a:t>ცალი (</a:t>
            </a:r>
            <a:r>
              <a:rPr lang="en-GB" sz="1000" dirty="0" smtClean="0">
                <a:solidFill>
                  <a:schemeClr val="tx1"/>
                </a:solidFill>
              </a:rPr>
              <a:t>10</a:t>
            </a:r>
            <a:r>
              <a:rPr lang="ka-GE" sz="1000" dirty="0" smtClean="0">
                <a:solidFill>
                  <a:schemeClr val="tx1"/>
                </a:solidFill>
              </a:rPr>
              <a:t>გმ),</a:t>
            </a:r>
            <a:endParaRPr lang="en-GB" sz="1000" dirty="0" smtClean="0">
              <a:solidFill>
                <a:schemeClr val="tx1"/>
              </a:solidFill>
            </a:endParaRPr>
          </a:p>
          <a:p>
            <a:pPr marL="228600" indent="-228600">
              <a:buAutoNum type="arabicPeriod"/>
            </a:pPr>
            <a:r>
              <a:rPr lang="en-GB" sz="1000" dirty="0" smtClean="0">
                <a:solidFill>
                  <a:schemeClr val="tx1"/>
                </a:solidFill>
              </a:rPr>
              <a:t>100</a:t>
            </a:r>
            <a:r>
              <a:rPr lang="ka-GE" sz="1000" dirty="0" smtClean="0">
                <a:solidFill>
                  <a:schemeClr val="tx1"/>
                </a:solidFill>
              </a:rPr>
              <a:t>მმ დიამეტრის ლითონის მილი </a:t>
            </a:r>
            <a:r>
              <a:rPr lang="en-GB" sz="1000" dirty="0" smtClean="0">
                <a:solidFill>
                  <a:schemeClr val="tx1"/>
                </a:solidFill>
              </a:rPr>
              <a:t>l=3800</a:t>
            </a:r>
            <a:r>
              <a:rPr lang="ka-GE" sz="1000" dirty="0" smtClean="0">
                <a:solidFill>
                  <a:schemeClr val="tx1"/>
                </a:solidFill>
              </a:rPr>
              <a:t>მმ - 3ცალი (11,4გმ)</a:t>
            </a:r>
          </a:p>
          <a:p>
            <a:pPr marL="228600" indent="-228600">
              <a:buAutoNum type="arabicPeriod"/>
            </a:pPr>
            <a:r>
              <a:rPr lang="ka-GE" sz="1000" dirty="0" smtClean="0">
                <a:solidFill>
                  <a:schemeClr val="tx1"/>
                </a:solidFill>
              </a:rPr>
              <a:t>63მმ დიამეტრის ლითონის მილი </a:t>
            </a:r>
            <a:r>
              <a:rPr lang="en-GB" sz="1000" dirty="0" smtClean="0">
                <a:solidFill>
                  <a:schemeClr val="tx1"/>
                </a:solidFill>
              </a:rPr>
              <a:t>L= 2100</a:t>
            </a:r>
            <a:r>
              <a:rPr lang="ka-GE" sz="1000" dirty="0" smtClean="0">
                <a:solidFill>
                  <a:schemeClr val="tx1"/>
                </a:solidFill>
              </a:rPr>
              <a:t>მმ - 9ცალი (19გმ)</a:t>
            </a:r>
            <a:endParaRPr lang="en-GB" sz="1000" dirty="0" smtClean="0">
              <a:solidFill>
                <a:schemeClr val="tx1"/>
              </a:solidFill>
            </a:endParaRPr>
          </a:p>
          <a:p>
            <a:r>
              <a:rPr lang="ka-GE" sz="1000" dirty="0">
                <a:solidFill>
                  <a:schemeClr val="tx1"/>
                </a:solidFill>
              </a:rPr>
              <a:t>4</a:t>
            </a:r>
            <a:r>
              <a:rPr lang="ka-GE" sz="1000" dirty="0" smtClean="0">
                <a:solidFill>
                  <a:schemeClr val="tx1"/>
                </a:solidFill>
              </a:rPr>
              <a:t>. </a:t>
            </a:r>
            <a:r>
              <a:rPr lang="ru-RU" sz="1000" dirty="0" smtClean="0">
                <a:solidFill>
                  <a:schemeClr val="tx1"/>
                </a:solidFill>
              </a:rPr>
              <a:t> </a:t>
            </a:r>
            <a:r>
              <a:rPr lang="ka-GE" sz="1000" dirty="0" smtClean="0">
                <a:solidFill>
                  <a:schemeClr val="tx1"/>
                </a:solidFill>
              </a:rPr>
              <a:t>   </a:t>
            </a:r>
            <a:r>
              <a:rPr lang="ru-RU" sz="1000" dirty="0" smtClean="0">
                <a:solidFill>
                  <a:schemeClr val="tx1"/>
                </a:solidFill>
              </a:rPr>
              <a:t>№6 </a:t>
            </a:r>
            <a:r>
              <a:rPr lang="ka-GE" sz="1000" dirty="0" smtClean="0">
                <a:solidFill>
                  <a:schemeClr val="tx1"/>
                </a:solidFill>
              </a:rPr>
              <a:t>შველერი </a:t>
            </a:r>
            <a:r>
              <a:rPr lang="en-GB" sz="1000" dirty="0" smtClean="0">
                <a:solidFill>
                  <a:schemeClr val="tx1"/>
                </a:solidFill>
              </a:rPr>
              <a:t>L=</a:t>
            </a:r>
            <a:r>
              <a:rPr lang="ka-GE" sz="1000" dirty="0" smtClean="0">
                <a:solidFill>
                  <a:schemeClr val="tx1"/>
                </a:solidFill>
              </a:rPr>
              <a:t>4,6გმ</a:t>
            </a:r>
            <a:r>
              <a:rPr lang="ru-RU" sz="1000" dirty="0" smtClean="0">
                <a:solidFill>
                  <a:schemeClr val="tx1"/>
                </a:solidFill>
              </a:rPr>
              <a:t/>
            </a:r>
            <a:br>
              <a:rPr lang="ru-RU" sz="1000" dirty="0" smtClean="0">
                <a:solidFill>
                  <a:schemeClr val="tx1"/>
                </a:solidFill>
              </a:rPr>
            </a:br>
            <a:r>
              <a:rPr lang="ka-GE" sz="1000" dirty="0">
                <a:solidFill>
                  <a:schemeClr val="tx1"/>
                </a:solidFill>
              </a:rPr>
              <a:t>5</a:t>
            </a:r>
            <a:r>
              <a:rPr lang="ru-RU" sz="1000" dirty="0" smtClean="0">
                <a:solidFill>
                  <a:schemeClr val="tx1"/>
                </a:solidFill>
              </a:rPr>
              <a:t>. </a:t>
            </a:r>
            <a:r>
              <a:rPr lang="ka-GE" sz="1000" dirty="0" smtClean="0">
                <a:solidFill>
                  <a:schemeClr val="tx1"/>
                </a:solidFill>
              </a:rPr>
              <a:t>    </a:t>
            </a:r>
            <a:r>
              <a:rPr lang="ru-RU" sz="1000" dirty="0" smtClean="0">
                <a:solidFill>
                  <a:schemeClr val="tx1"/>
                </a:solidFill>
              </a:rPr>
              <a:t>№14 </a:t>
            </a:r>
            <a:r>
              <a:rPr lang="ka-GE" sz="1000" dirty="0" smtClean="0">
                <a:solidFill>
                  <a:schemeClr val="tx1"/>
                </a:solidFill>
              </a:rPr>
              <a:t>შველერი </a:t>
            </a:r>
            <a:r>
              <a:rPr lang="en-GB" sz="1000" dirty="0" smtClean="0">
                <a:solidFill>
                  <a:schemeClr val="tx1"/>
                </a:solidFill>
              </a:rPr>
              <a:t>L=</a:t>
            </a:r>
            <a:r>
              <a:rPr lang="ka-GE" sz="1000" dirty="0" smtClean="0">
                <a:solidFill>
                  <a:schemeClr val="tx1"/>
                </a:solidFill>
              </a:rPr>
              <a:t>13,2 გმ, </a:t>
            </a:r>
            <a:r>
              <a:rPr lang="en-GB" sz="1000" dirty="0" smtClean="0">
                <a:solidFill>
                  <a:schemeClr val="tx1"/>
                </a:solidFill>
              </a:rPr>
              <a:t>-</a:t>
            </a:r>
            <a:r>
              <a:rPr lang="ka-GE" sz="1000" dirty="0" smtClean="0">
                <a:solidFill>
                  <a:schemeClr val="tx1"/>
                </a:solidFill>
              </a:rPr>
              <a:t> 2ცალი (26,4გმ)</a:t>
            </a:r>
            <a:endParaRPr lang="en-US" sz="1000" dirty="0">
              <a:solidFill>
                <a:schemeClr val="tx1"/>
              </a:solidFill>
            </a:endParaRPr>
          </a:p>
          <a:p>
            <a:r>
              <a:rPr lang="ka-GE" sz="1000" dirty="0">
                <a:solidFill>
                  <a:schemeClr val="tx1"/>
                </a:solidFill>
              </a:rPr>
              <a:t>6</a:t>
            </a:r>
            <a:r>
              <a:rPr lang="ru-RU" sz="1000" dirty="0" smtClean="0">
                <a:solidFill>
                  <a:schemeClr val="tx1"/>
                </a:solidFill>
              </a:rPr>
              <a:t>. </a:t>
            </a:r>
            <a:r>
              <a:rPr lang="en-GB" sz="1000" dirty="0" smtClean="0">
                <a:solidFill>
                  <a:schemeClr val="tx1"/>
                </a:solidFill>
              </a:rPr>
              <a:t>    </a:t>
            </a:r>
            <a:r>
              <a:rPr lang="ka-GE" sz="1000" dirty="0" smtClean="0">
                <a:solidFill>
                  <a:schemeClr val="tx1"/>
                </a:solidFill>
              </a:rPr>
              <a:t>60</a:t>
            </a:r>
            <a:r>
              <a:rPr lang="en-GB" sz="1000" dirty="0" smtClean="0">
                <a:solidFill>
                  <a:schemeClr val="tx1"/>
                </a:solidFill>
              </a:rPr>
              <a:t>X</a:t>
            </a:r>
            <a:r>
              <a:rPr lang="ka-GE" sz="1000" dirty="0" smtClean="0">
                <a:solidFill>
                  <a:schemeClr val="tx1"/>
                </a:solidFill>
              </a:rPr>
              <a:t>80</a:t>
            </a:r>
            <a:r>
              <a:rPr lang="en-GB" sz="1000" dirty="0" smtClean="0">
                <a:solidFill>
                  <a:schemeClr val="tx1"/>
                </a:solidFill>
              </a:rPr>
              <a:t>X</a:t>
            </a:r>
            <a:r>
              <a:rPr lang="ka-GE" sz="1000" dirty="0">
                <a:solidFill>
                  <a:schemeClr val="tx1"/>
                </a:solidFill>
              </a:rPr>
              <a:t>3</a:t>
            </a:r>
            <a:r>
              <a:rPr lang="ka-GE" sz="1000" dirty="0" smtClean="0">
                <a:solidFill>
                  <a:schemeClr val="tx1"/>
                </a:solidFill>
              </a:rPr>
              <a:t>მმ კვეთის კუთხოვანი ლითონი</a:t>
            </a:r>
            <a:r>
              <a:rPr lang="ru-RU" sz="1000" dirty="0" smtClean="0">
                <a:solidFill>
                  <a:schemeClr val="tx1"/>
                </a:solidFill>
              </a:rPr>
              <a:t>  </a:t>
            </a:r>
            <a:r>
              <a:rPr lang="en-GB" sz="1000" dirty="0" smtClean="0">
                <a:solidFill>
                  <a:schemeClr val="tx1"/>
                </a:solidFill>
              </a:rPr>
              <a:t>L=6900</a:t>
            </a:r>
            <a:r>
              <a:rPr lang="ka-GE" sz="1000" dirty="0" smtClean="0">
                <a:solidFill>
                  <a:schemeClr val="tx1"/>
                </a:solidFill>
              </a:rPr>
              <a:t>გმ</a:t>
            </a:r>
            <a:r>
              <a:rPr lang="en-GB" sz="1000" dirty="0" smtClean="0">
                <a:solidFill>
                  <a:schemeClr val="tx1"/>
                </a:solidFill>
              </a:rPr>
              <a:t> - 17 (118</a:t>
            </a:r>
            <a:r>
              <a:rPr lang="ka-GE" sz="1000" dirty="0" smtClean="0">
                <a:solidFill>
                  <a:schemeClr val="tx1"/>
                </a:solidFill>
              </a:rPr>
              <a:t>გმ)</a:t>
            </a:r>
            <a:endParaRPr lang="en-GB" sz="1000" dirty="0" smtClean="0">
              <a:solidFill>
                <a:schemeClr val="tx1"/>
              </a:solidFill>
            </a:endParaRPr>
          </a:p>
          <a:p>
            <a:r>
              <a:rPr lang="ka-GE" sz="1000" dirty="0" smtClean="0">
                <a:solidFill>
                  <a:schemeClr val="tx1"/>
                </a:solidFill>
              </a:rPr>
              <a:t>7.     </a:t>
            </a:r>
            <a:r>
              <a:rPr lang="en-GB" sz="1000" dirty="0" smtClean="0">
                <a:solidFill>
                  <a:schemeClr val="tx1"/>
                </a:solidFill>
              </a:rPr>
              <a:t>20X40</a:t>
            </a:r>
            <a:r>
              <a:rPr lang="ka-GE" sz="1000" dirty="0" smtClean="0">
                <a:solidFill>
                  <a:schemeClr val="tx1"/>
                </a:solidFill>
              </a:rPr>
              <a:t>მმ კვეთის კვადრატული მილი </a:t>
            </a:r>
            <a:r>
              <a:rPr lang="en-GB" sz="1000" dirty="0" smtClean="0">
                <a:solidFill>
                  <a:schemeClr val="tx1"/>
                </a:solidFill>
              </a:rPr>
              <a:t> L=</a:t>
            </a:r>
            <a:r>
              <a:rPr lang="ka-GE" sz="1000" dirty="0" smtClean="0">
                <a:solidFill>
                  <a:schemeClr val="tx1"/>
                </a:solidFill>
              </a:rPr>
              <a:t>14გმ  - 15ცალი (210გმ)</a:t>
            </a:r>
          </a:p>
          <a:p>
            <a:pPr marL="228600" indent="-228600">
              <a:buAutoNum type="arabicPeriod" startAt="8"/>
            </a:pPr>
            <a:r>
              <a:rPr lang="ka-GE" sz="1000" dirty="0" smtClean="0">
                <a:solidFill>
                  <a:schemeClr val="tx1"/>
                </a:solidFill>
              </a:rPr>
              <a:t>0,7მმ სოსქის პროფილირებული ლითონის ფურცელი - 100მ2</a:t>
            </a:r>
          </a:p>
          <a:p>
            <a:r>
              <a:rPr lang="ka-GE" sz="1000" dirty="0" smtClean="0">
                <a:solidFill>
                  <a:schemeClr val="tx1"/>
                </a:solidFill>
              </a:rPr>
              <a:t>9.     40</a:t>
            </a:r>
            <a:r>
              <a:rPr lang="en-GB" sz="1000" dirty="0" smtClean="0">
                <a:solidFill>
                  <a:schemeClr val="tx1"/>
                </a:solidFill>
              </a:rPr>
              <a:t>X40</a:t>
            </a:r>
            <a:r>
              <a:rPr lang="ka-GE" sz="1000" dirty="0" smtClean="0">
                <a:solidFill>
                  <a:schemeClr val="tx1"/>
                </a:solidFill>
              </a:rPr>
              <a:t>მმ ზომის უჯრედებიანი 1500მმ სიმაღლის ლითონის ბადე ,,რაბიცა’’ </a:t>
            </a:r>
            <a:r>
              <a:rPr lang="en-GB" sz="1000" dirty="0" smtClean="0">
                <a:solidFill>
                  <a:schemeClr val="tx1"/>
                </a:solidFill>
              </a:rPr>
              <a:t>L=25</a:t>
            </a:r>
            <a:r>
              <a:rPr lang="ka-GE" sz="1000" dirty="0" smtClean="0">
                <a:solidFill>
                  <a:schemeClr val="tx1"/>
                </a:solidFill>
              </a:rPr>
              <a:t>გმ (3</a:t>
            </a:r>
            <a:r>
              <a:rPr lang="en-GB" sz="1000" dirty="0">
                <a:solidFill>
                  <a:schemeClr val="tx1"/>
                </a:solidFill>
              </a:rPr>
              <a:t>8</a:t>
            </a:r>
            <a:r>
              <a:rPr lang="ka-GE" sz="1000" dirty="0" smtClean="0">
                <a:solidFill>
                  <a:schemeClr val="tx1"/>
                </a:solidFill>
              </a:rPr>
              <a:t>მ2)</a:t>
            </a:r>
          </a:p>
          <a:p>
            <a:r>
              <a:rPr lang="ka-GE" sz="1000" dirty="0" smtClean="0">
                <a:solidFill>
                  <a:schemeClr val="tx1"/>
                </a:solidFill>
              </a:rPr>
              <a:t>-       6მმ დიამეტრის გლუვი არმატურა </a:t>
            </a:r>
            <a:r>
              <a:rPr lang="en-GB" sz="1000" dirty="0" smtClean="0">
                <a:solidFill>
                  <a:schemeClr val="tx1"/>
                </a:solidFill>
              </a:rPr>
              <a:t>L=25</a:t>
            </a:r>
            <a:r>
              <a:rPr lang="ka-GE" sz="1000" dirty="0" smtClean="0">
                <a:solidFill>
                  <a:schemeClr val="tx1"/>
                </a:solidFill>
              </a:rPr>
              <a:t>გმ -3ცალი (75გმ)</a:t>
            </a:r>
          </a:p>
          <a:p>
            <a:r>
              <a:rPr lang="ka-GE" sz="1000" dirty="0" smtClean="0">
                <a:solidFill>
                  <a:schemeClr val="tx1"/>
                </a:solidFill>
              </a:rPr>
              <a:t>-       10მმ დიამეტრის არმატურა - 1390გმ (310კგ)</a:t>
            </a:r>
          </a:p>
          <a:p>
            <a:r>
              <a:rPr lang="ka-GE" sz="1000" dirty="0" smtClean="0">
                <a:solidFill>
                  <a:schemeClr val="tx1"/>
                </a:solidFill>
              </a:rPr>
              <a:t>-        300მარკის ბეტონი - 20მ3</a:t>
            </a:r>
          </a:p>
        </p:txBody>
      </p:sp>
      <p:grpSp>
        <p:nvGrpSpPr>
          <p:cNvPr id="3" name="Группа 2"/>
          <p:cNvGrpSpPr/>
          <p:nvPr/>
        </p:nvGrpSpPr>
        <p:grpSpPr>
          <a:xfrm flipH="1">
            <a:off x="-90065" y="671743"/>
            <a:ext cx="10342376" cy="5970048"/>
            <a:chOff x="0" y="671743"/>
            <a:chExt cx="10333038" cy="5970048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5587" y="788538"/>
              <a:ext cx="6551592" cy="3947335"/>
            </a:xfrm>
            <a:prstGeom prst="rect">
              <a:avLst/>
            </a:prstGeom>
          </p:spPr>
        </p:pic>
        <p:cxnSp>
          <p:nvCxnSpPr>
            <p:cNvPr id="69" name="Прямая соединительная линия 68"/>
            <p:cNvCxnSpPr/>
            <p:nvPr/>
          </p:nvCxnSpPr>
          <p:spPr>
            <a:xfrm>
              <a:off x="0" y="671743"/>
              <a:ext cx="10333038" cy="1667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2" y="3260155"/>
              <a:ext cx="4508848" cy="3381636"/>
            </a:xfrm>
            <a:prstGeom prst="rect">
              <a:avLst/>
            </a:prstGeom>
          </p:spPr>
        </p:pic>
        <p:sp>
          <p:nvSpPr>
            <p:cNvPr id="5" name="Равнобедренный треугольник 4"/>
            <p:cNvSpPr/>
            <p:nvPr/>
          </p:nvSpPr>
          <p:spPr>
            <a:xfrm>
              <a:off x="5742583" y="1872258"/>
              <a:ext cx="216024" cy="144016"/>
            </a:xfrm>
            <a:prstGeom prst="triangl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742583" y="1944266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 smtClean="0"/>
                <a:t>2,50</a:t>
              </a:r>
              <a:endParaRPr lang="en-US" sz="1400" b="1" dirty="0"/>
            </a:p>
          </p:txBody>
        </p:sp>
        <p:sp>
          <p:nvSpPr>
            <p:cNvPr id="18" name="Равнобедренный треугольник 17"/>
            <p:cNvSpPr/>
            <p:nvPr/>
          </p:nvSpPr>
          <p:spPr>
            <a:xfrm>
              <a:off x="8910935" y="1708497"/>
              <a:ext cx="216024" cy="144016"/>
            </a:xfrm>
            <a:prstGeom prst="triangl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822235" y="1780505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 smtClean="0"/>
                <a:t>3,00</a:t>
              </a:r>
              <a:endParaRPr lang="en-US" sz="1400" b="1" dirty="0"/>
            </a:p>
          </p:txBody>
        </p:sp>
        <p:sp>
          <p:nvSpPr>
            <p:cNvPr id="20" name="Равнобедренный треугольник 19"/>
            <p:cNvSpPr/>
            <p:nvPr/>
          </p:nvSpPr>
          <p:spPr>
            <a:xfrm rot="10800000">
              <a:off x="6174631" y="3528442"/>
              <a:ext cx="216024" cy="144016"/>
            </a:xfrm>
            <a:prstGeom prst="triangl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174631" y="3260155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 smtClean="0">
                  <a:solidFill>
                    <a:srgbClr val="FFC000"/>
                  </a:solidFill>
                </a:rPr>
                <a:t>0,00</a:t>
              </a:r>
              <a:endParaRPr lang="en-US" sz="1400" b="1" dirty="0">
                <a:solidFill>
                  <a:srgbClr val="FFC000"/>
                </a:solidFill>
              </a:endParaRPr>
            </a:p>
          </p:txBody>
        </p:sp>
        <p:sp>
          <p:nvSpPr>
            <p:cNvPr id="22" name="Равнобедренный треугольник 21"/>
            <p:cNvSpPr/>
            <p:nvPr/>
          </p:nvSpPr>
          <p:spPr>
            <a:xfrm rot="10800000">
              <a:off x="8190855" y="3868737"/>
              <a:ext cx="216024" cy="144016"/>
            </a:xfrm>
            <a:prstGeom prst="triangl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190855" y="3600450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 smtClean="0"/>
                <a:t>- 0,20</a:t>
              </a:r>
              <a:endParaRPr lang="en-US" sz="1400" b="1" dirty="0"/>
            </a:p>
          </p:txBody>
        </p:sp>
        <p:sp>
          <p:nvSpPr>
            <p:cNvPr id="25" name="Равнобедренный треугольник 24"/>
            <p:cNvSpPr/>
            <p:nvPr/>
          </p:nvSpPr>
          <p:spPr>
            <a:xfrm rot="10800000">
              <a:off x="7110736" y="3600450"/>
              <a:ext cx="216024" cy="144016"/>
            </a:xfrm>
            <a:prstGeom prst="triangl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110736" y="3332163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 smtClean="0"/>
                <a:t>0,20</a:t>
              </a:r>
              <a:endParaRPr lang="en-US" sz="1400" b="1" dirty="0"/>
            </a:p>
          </p:txBody>
        </p:sp>
      </p:grp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8592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5417"/>
            <a:ext cx="10333038" cy="4450065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№2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1201820" y="636105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არმირების გეგმა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42783" y="2016274"/>
            <a:ext cx="0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254751" y="2088282"/>
            <a:ext cx="288032" cy="0"/>
          </a:xfrm>
          <a:prstGeom prst="line">
            <a:avLst/>
          </a:prstGeom>
          <a:ln w="31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82743" y="180025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/>
              <a:t>1</a:t>
            </a:r>
            <a:endParaRPr lang="en-US" sz="1600" b="1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7542783" y="5904706"/>
            <a:ext cx="0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254751" y="6120730"/>
            <a:ext cx="288032" cy="0"/>
          </a:xfrm>
          <a:prstGeom prst="line">
            <a:avLst/>
          </a:prstGeom>
          <a:ln w="31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182743" y="5832698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/>
              <a:t>1</a:t>
            </a:r>
            <a:endParaRPr lang="en-US" sz="1600" b="1" dirty="0"/>
          </a:p>
        </p:txBody>
      </p:sp>
      <p:grpSp>
        <p:nvGrpSpPr>
          <p:cNvPr id="13" name="Группа 12"/>
          <p:cNvGrpSpPr/>
          <p:nvPr/>
        </p:nvGrpSpPr>
        <p:grpSpPr>
          <a:xfrm rot="16200000">
            <a:off x="4230415" y="2096665"/>
            <a:ext cx="288032" cy="288032"/>
            <a:chOff x="4662463" y="5409034"/>
            <a:chExt cx="288032" cy="288032"/>
          </a:xfrm>
        </p:grpSpPr>
        <p:cxnSp>
          <p:nvCxnSpPr>
            <p:cNvPr id="33" name="Прямая соединительная линия 32"/>
            <p:cNvCxnSpPr/>
            <p:nvPr/>
          </p:nvCxnSpPr>
          <p:spPr>
            <a:xfrm>
              <a:off x="4950495" y="5409034"/>
              <a:ext cx="0" cy="28803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4662463" y="5625058"/>
              <a:ext cx="288032" cy="0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4446439" y="2109767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/>
              <a:t>2</a:t>
            </a:r>
            <a:endParaRPr lang="en-US" sz="1600" b="1" dirty="0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16200000">
            <a:off x="1638127" y="1944266"/>
            <a:ext cx="0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16200000">
            <a:off x="1422103" y="2232298"/>
            <a:ext cx="288032" cy="0"/>
          </a:xfrm>
          <a:prstGeom prst="line">
            <a:avLst/>
          </a:prstGeom>
          <a:ln w="31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278087" y="2101384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/>
              <a:t>2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62106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979" y="4323785"/>
            <a:ext cx="4291358" cy="2721531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№2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3" y="1496767"/>
            <a:ext cx="9217024" cy="2440387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201820" y="636105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არმირება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286199" y="3960490"/>
            <a:ext cx="2344728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u="sng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არმატურის სპეციფიკაცია</a:t>
            </a:r>
            <a:endParaRPr lang="ru-RU" sz="1400" b="1" i="1" u="sng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325847" y="1212169"/>
            <a:ext cx="2344728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u="sng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ჭრილი 1-1</a:t>
            </a:r>
            <a:endParaRPr lang="ru-RU" sz="1400" b="1" i="1" u="sng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062151" y="3732449"/>
            <a:ext cx="2344728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u="sng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ჭრილი 2-2</a:t>
            </a:r>
            <a:endParaRPr lang="ru-RU" sz="1400" b="1" i="1" u="sng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5" y="4625794"/>
            <a:ext cx="5288119" cy="228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69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3255</TotalTime>
  <Words>108</Words>
  <Application>Microsoft Office PowerPoint</Application>
  <PresentationFormat>Произвольный</PresentationFormat>
  <Paragraphs>49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AcadNusx</vt:lpstr>
      <vt:lpstr>Arial</vt:lpstr>
      <vt:lpstr>Brush Script MT</vt:lpstr>
      <vt:lpstr>Calibri</vt:lpstr>
      <vt:lpstr>xAcadNusx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hp</cp:lastModifiedBy>
  <cp:revision>169</cp:revision>
  <cp:lastPrinted>2017-11-21T12:46:14Z</cp:lastPrinted>
  <dcterms:created xsi:type="dcterms:W3CDTF">2008-10-21T07:51:50Z</dcterms:created>
  <dcterms:modified xsi:type="dcterms:W3CDTF">2018-08-21T11:03:08Z</dcterms:modified>
</cp:coreProperties>
</file>