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92" r:id="rId3"/>
    <p:sldId id="277" r:id="rId4"/>
    <p:sldId id="279" r:id="rId5"/>
    <p:sldId id="278" r:id="rId6"/>
    <p:sldId id="283" r:id="rId7"/>
    <p:sldId id="291" r:id="rId8"/>
    <p:sldId id="280" r:id="rId9"/>
    <p:sldId id="281" r:id="rId10"/>
    <p:sldId id="284" r:id="rId11"/>
    <p:sldId id="285" r:id="rId12"/>
    <p:sldId id="286" r:id="rId13"/>
    <p:sldId id="288" r:id="rId14"/>
    <p:sldId id="289" r:id="rId15"/>
    <p:sldId id="290" r:id="rId16"/>
  </p:sldIdLst>
  <p:sldSz cx="10333038" cy="7200900"/>
  <p:notesSz cx="6954838" cy="9309100"/>
  <p:defaultTextStyle>
    <a:defPPr>
      <a:defRPr lang="ru-RU"/>
    </a:defPPr>
    <a:lvl1pPr marL="0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0954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01908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02862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03816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04770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05724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06678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07632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8">
          <p15:clr>
            <a:srgbClr val="A4A3A4"/>
          </p15:clr>
        </p15:guide>
        <p15:guide id="2" pos="325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0DE3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143" autoAdjust="0"/>
    <p:restoredTop sz="96122" autoAdjust="0"/>
  </p:normalViewPr>
  <p:slideViewPr>
    <p:cSldViewPr>
      <p:cViewPr varScale="1">
        <p:scale>
          <a:sx n="110" d="100"/>
          <a:sy n="110" d="100"/>
        </p:scale>
        <p:origin x="1608" y="24"/>
      </p:cViewPr>
      <p:guideLst>
        <p:guide orient="horz" pos="2268"/>
        <p:guide pos="32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4978" y="2236947"/>
            <a:ext cx="8783082" cy="154352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9956" y="4080510"/>
            <a:ext cx="7233127" cy="184023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00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019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028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038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047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057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0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076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39D80-5471-495A-811E-CD049B02C665}" type="datetimeFigureOut">
              <a:rPr lang="ru-RU" smtClean="0"/>
              <a:pPr/>
              <a:t>02.07.2020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D068D-F0D3-4D1D-B143-520B9AECA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39D80-5471-495A-811E-CD049B02C665}" type="datetimeFigureOut">
              <a:rPr lang="ru-RU" smtClean="0"/>
              <a:pPr/>
              <a:t>02.07.2020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D068D-F0D3-4D1D-B143-520B9AECA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467350" y="303372"/>
            <a:ext cx="2626314" cy="6450806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83028" y="303372"/>
            <a:ext cx="7712105" cy="645080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39D80-5471-495A-811E-CD049B02C665}" type="datetimeFigureOut">
              <a:rPr lang="ru-RU" smtClean="0"/>
              <a:pPr/>
              <a:t>02.07.2020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D068D-F0D3-4D1D-B143-520B9AECA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39D80-5471-495A-811E-CD049B02C665}" type="datetimeFigureOut">
              <a:rPr lang="ru-RU" smtClean="0"/>
              <a:pPr/>
              <a:t>02.07.2020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D068D-F0D3-4D1D-B143-520B9AECA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6239" y="4627245"/>
            <a:ext cx="8783082" cy="1430179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6239" y="3052049"/>
            <a:ext cx="8783082" cy="1575196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5009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0190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0286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200381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50477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300572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50667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400763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39D80-5471-495A-811E-CD049B02C665}" type="datetimeFigureOut">
              <a:rPr lang="ru-RU" smtClean="0"/>
              <a:pPr/>
              <a:t>02.07.2020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D068D-F0D3-4D1D-B143-520B9AECA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83029" y="1763554"/>
            <a:ext cx="5168312" cy="4990624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23558" y="1763554"/>
            <a:ext cx="5170107" cy="4990624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39D80-5471-495A-811E-CD049B02C665}" type="datetimeFigureOut">
              <a:rPr lang="ru-RU" smtClean="0"/>
              <a:pPr/>
              <a:t>02.07.2020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D068D-F0D3-4D1D-B143-520B9AECA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652" y="288370"/>
            <a:ext cx="9299734" cy="12001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652" y="1611869"/>
            <a:ext cx="4565553" cy="671750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0954" indent="0">
              <a:buNone/>
              <a:defRPr sz="2200" b="1"/>
            </a:lvl2pPr>
            <a:lvl3pPr marL="1001908" indent="0">
              <a:buNone/>
              <a:defRPr sz="2000" b="1"/>
            </a:lvl3pPr>
            <a:lvl4pPr marL="1502862" indent="0">
              <a:buNone/>
              <a:defRPr sz="1800" b="1"/>
            </a:lvl4pPr>
            <a:lvl5pPr marL="2003816" indent="0">
              <a:buNone/>
              <a:defRPr sz="1800" b="1"/>
            </a:lvl5pPr>
            <a:lvl6pPr marL="2504770" indent="0">
              <a:buNone/>
              <a:defRPr sz="1800" b="1"/>
            </a:lvl6pPr>
            <a:lvl7pPr marL="3005724" indent="0">
              <a:buNone/>
              <a:defRPr sz="1800" b="1"/>
            </a:lvl7pPr>
            <a:lvl8pPr marL="3506678" indent="0">
              <a:buNone/>
              <a:defRPr sz="1800" b="1"/>
            </a:lvl8pPr>
            <a:lvl9pPr marL="4007632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6652" y="2283619"/>
            <a:ext cx="4565553" cy="4148852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49041" y="1611869"/>
            <a:ext cx="4567346" cy="671750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0954" indent="0">
              <a:buNone/>
              <a:defRPr sz="2200" b="1"/>
            </a:lvl2pPr>
            <a:lvl3pPr marL="1001908" indent="0">
              <a:buNone/>
              <a:defRPr sz="2000" b="1"/>
            </a:lvl3pPr>
            <a:lvl4pPr marL="1502862" indent="0">
              <a:buNone/>
              <a:defRPr sz="1800" b="1"/>
            </a:lvl4pPr>
            <a:lvl5pPr marL="2003816" indent="0">
              <a:buNone/>
              <a:defRPr sz="1800" b="1"/>
            </a:lvl5pPr>
            <a:lvl6pPr marL="2504770" indent="0">
              <a:buNone/>
              <a:defRPr sz="1800" b="1"/>
            </a:lvl6pPr>
            <a:lvl7pPr marL="3005724" indent="0">
              <a:buNone/>
              <a:defRPr sz="1800" b="1"/>
            </a:lvl7pPr>
            <a:lvl8pPr marL="3506678" indent="0">
              <a:buNone/>
              <a:defRPr sz="1800" b="1"/>
            </a:lvl8pPr>
            <a:lvl9pPr marL="4007632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249041" y="2283619"/>
            <a:ext cx="4567346" cy="4148852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39D80-5471-495A-811E-CD049B02C665}" type="datetimeFigureOut">
              <a:rPr lang="ru-RU" smtClean="0"/>
              <a:pPr/>
              <a:t>02.07.2020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D068D-F0D3-4D1D-B143-520B9AECA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39D80-5471-495A-811E-CD049B02C665}" type="datetimeFigureOut">
              <a:rPr lang="ru-RU" smtClean="0"/>
              <a:pPr/>
              <a:t>02.07.2020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D068D-F0D3-4D1D-B143-520B9AECA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39D80-5471-495A-811E-CD049B02C665}" type="datetimeFigureOut">
              <a:rPr lang="ru-RU" smtClean="0"/>
              <a:pPr/>
              <a:t>02.07.2020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D068D-F0D3-4D1D-B143-520B9AECA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653" y="286702"/>
            <a:ext cx="3399498" cy="122015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39931" y="286703"/>
            <a:ext cx="5776455" cy="6145769"/>
          </a:xfrm>
        </p:spPr>
        <p:txBody>
          <a:bodyPr/>
          <a:lstStyle>
            <a:lvl1pPr>
              <a:defRPr sz="3500"/>
            </a:lvl1pPr>
            <a:lvl2pPr>
              <a:defRPr sz="31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6653" y="1506856"/>
            <a:ext cx="3399498" cy="4925616"/>
          </a:xfrm>
        </p:spPr>
        <p:txBody>
          <a:bodyPr/>
          <a:lstStyle>
            <a:lvl1pPr marL="0" indent="0">
              <a:buNone/>
              <a:defRPr sz="1500"/>
            </a:lvl1pPr>
            <a:lvl2pPr marL="500954" indent="0">
              <a:buNone/>
              <a:defRPr sz="1300"/>
            </a:lvl2pPr>
            <a:lvl3pPr marL="1001908" indent="0">
              <a:buNone/>
              <a:defRPr sz="1100"/>
            </a:lvl3pPr>
            <a:lvl4pPr marL="1502862" indent="0">
              <a:buNone/>
              <a:defRPr sz="1000"/>
            </a:lvl4pPr>
            <a:lvl5pPr marL="2003816" indent="0">
              <a:buNone/>
              <a:defRPr sz="1000"/>
            </a:lvl5pPr>
            <a:lvl6pPr marL="2504770" indent="0">
              <a:buNone/>
              <a:defRPr sz="1000"/>
            </a:lvl6pPr>
            <a:lvl7pPr marL="3005724" indent="0">
              <a:buNone/>
              <a:defRPr sz="1000"/>
            </a:lvl7pPr>
            <a:lvl8pPr marL="3506678" indent="0">
              <a:buNone/>
              <a:defRPr sz="1000"/>
            </a:lvl8pPr>
            <a:lvl9pPr marL="4007632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39D80-5471-495A-811E-CD049B02C665}" type="datetimeFigureOut">
              <a:rPr lang="ru-RU" smtClean="0"/>
              <a:pPr/>
              <a:t>02.07.2020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D068D-F0D3-4D1D-B143-520B9AECA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5348" y="5040630"/>
            <a:ext cx="6199823" cy="595075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25348" y="643414"/>
            <a:ext cx="6199823" cy="4320540"/>
          </a:xfrm>
        </p:spPr>
        <p:txBody>
          <a:bodyPr/>
          <a:lstStyle>
            <a:lvl1pPr marL="0" indent="0">
              <a:buNone/>
              <a:defRPr sz="3500"/>
            </a:lvl1pPr>
            <a:lvl2pPr marL="500954" indent="0">
              <a:buNone/>
              <a:defRPr sz="3100"/>
            </a:lvl2pPr>
            <a:lvl3pPr marL="1001908" indent="0">
              <a:buNone/>
              <a:defRPr sz="2600"/>
            </a:lvl3pPr>
            <a:lvl4pPr marL="1502862" indent="0">
              <a:buNone/>
              <a:defRPr sz="2200"/>
            </a:lvl4pPr>
            <a:lvl5pPr marL="2003816" indent="0">
              <a:buNone/>
              <a:defRPr sz="2200"/>
            </a:lvl5pPr>
            <a:lvl6pPr marL="2504770" indent="0">
              <a:buNone/>
              <a:defRPr sz="2200"/>
            </a:lvl6pPr>
            <a:lvl7pPr marL="3005724" indent="0">
              <a:buNone/>
              <a:defRPr sz="2200"/>
            </a:lvl7pPr>
            <a:lvl8pPr marL="3506678" indent="0">
              <a:buNone/>
              <a:defRPr sz="2200"/>
            </a:lvl8pPr>
            <a:lvl9pPr marL="4007632" indent="0">
              <a:buNone/>
              <a:defRPr sz="22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25348" y="5635705"/>
            <a:ext cx="6199823" cy="845105"/>
          </a:xfrm>
        </p:spPr>
        <p:txBody>
          <a:bodyPr/>
          <a:lstStyle>
            <a:lvl1pPr marL="0" indent="0">
              <a:buNone/>
              <a:defRPr sz="1500"/>
            </a:lvl1pPr>
            <a:lvl2pPr marL="500954" indent="0">
              <a:buNone/>
              <a:defRPr sz="1300"/>
            </a:lvl2pPr>
            <a:lvl3pPr marL="1001908" indent="0">
              <a:buNone/>
              <a:defRPr sz="1100"/>
            </a:lvl3pPr>
            <a:lvl4pPr marL="1502862" indent="0">
              <a:buNone/>
              <a:defRPr sz="1000"/>
            </a:lvl4pPr>
            <a:lvl5pPr marL="2003816" indent="0">
              <a:buNone/>
              <a:defRPr sz="1000"/>
            </a:lvl5pPr>
            <a:lvl6pPr marL="2504770" indent="0">
              <a:buNone/>
              <a:defRPr sz="1000"/>
            </a:lvl6pPr>
            <a:lvl7pPr marL="3005724" indent="0">
              <a:buNone/>
              <a:defRPr sz="1000"/>
            </a:lvl7pPr>
            <a:lvl8pPr marL="3506678" indent="0">
              <a:buNone/>
              <a:defRPr sz="1000"/>
            </a:lvl8pPr>
            <a:lvl9pPr marL="4007632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839D80-5471-495A-811E-CD049B02C665}" type="datetimeFigureOut">
              <a:rPr lang="ru-RU" smtClean="0"/>
              <a:pPr/>
              <a:t>02.07.2020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D068D-F0D3-4D1D-B143-520B9AECA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652" y="288370"/>
            <a:ext cx="9299734" cy="1200150"/>
          </a:xfrm>
          <a:prstGeom prst="rect">
            <a:avLst/>
          </a:prstGeom>
        </p:spPr>
        <p:txBody>
          <a:bodyPr vert="horz" lIns="100191" tIns="50095" rIns="100191" bIns="50095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652" y="1680211"/>
            <a:ext cx="9299734" cy="4752261"/>
          </a:xfrm>
          <a:prstGeom prst="rect">
            <a:avLst/>
          </a:prstGeom>
        </p:spPr>
        <p:txBody>
          <a:bodyPr vert="horz" lIns="100191" tIns="50095" rIns="100191" bIns="50095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16652" y="6674168"/>
            <a:ext cx="2411042" cy="383381"/>
          </a:xfrm>
          <a:prstGeom prst="rect">
            <a:avLst/>
          </a:prstGeom>
        </p:spPr>
        <p:txBody>
          <a:bodyPr vert="horz" lIns="100191" tIns="50095" rIns="100191" bIns="50095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839D80-5471-495A-811E-CD049B02C665}" type="datetimeFigureOut">
              <a:rPr lang="ru-RU" smtClean="0"/>
              <a:pPr/>
              <a:t>02.07.2020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530455" y="6674168"/>
            <a:ext cx="3272129" cy="383381"/>
          </a:xfrm>
          <a:prstGeom prst="rect">
            <a:avLst/>
          </a:prstGeom>
        </p:spPr>
        <p:txBody>
          <a:bodyPr vert="horz" lIns="100191" tIns="50095" rIns="100191" bIns="50095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405344" y="6674168"/>
            <a:ext cx="2411042" cy="383381"/>
          </a:xfrm>
          <a:prstGeom prst="rect">
            <a:avLst/>
          </a:prstGeom>
        </p:spPr>
        <p:txBody>
          <a:bodyPr vert="horz" lIns="100191" tIns="50095" rIns="100191" bIns="50095" rtlCol="0" anchor="ctr"/>
          <a:lstStyle>
            <a:lvl1pPr algn="r">
              <a:defRPr sz="13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DD068D-F0D3-4D1D-B143-520B9AECA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01908" rtl="0" eaLnBrk="1" latinLnBrk="0" hangingPunct="1">
        <a:spcBef>
          <a:spcPct val="0"/>
        </a:spcBef>
        <a:buNone/>
        <a:defRPr sz="4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5716" indent="-375716" algn="l" defTabSz="1001908" rtl="0" eaLnBrk="1" latinLnBrk="0" hangingPunct="1">
        <a:spcBef>
          <a:spcPct val="20000"/>
        </a:spcBef>
        <a:buFont typeface="Arial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14050" indent="-313096" algn="l" defTabSz="1001908" rtl="0" eaLnBrk="1" latinLnBrk="0" hangingPunct="1">
        <a:spcBef>
          <a:spcPct val="20000"/>
        </a:spcBef>
        <a:buFont typeface="Arial" pitchFamily="34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52385" indent="-250477" algn="l" defTabSz="1001908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53339" indent="-250477" algn="l" defTabSz="1001908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54293" indent="-250477" algn="l" defTabSz="1001908" rtl="0" eaLnBrk="1" latinLnBrk="0" hangingPunct="1">
        <a:spcBef>
          <a:spcPct val="20000"/>
        </a:spcBef>
        <a:buFont typeface="Arial" pitchFamily="34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55247" indent="-250477" algn="l" defTabSz="1001908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56201" indent="-250477" algn="l" defTabSz="1001908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57155" indent="-250477" algn="l" defTabSz="1001908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58109" indent="-250477" algn="l" defTabSz="1001908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0190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0954" algn="l" defTabSz="100190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1908" algn="l" defTabSz="100190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02862" algn="l" defTabSz="100190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03816" algn="l" defTabSz="100190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4770" algn="l" defTabSz="100190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05724" algn="l" defTabSz="100190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06678" algn="l" defTabSz="100190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07632" algn="l" defTabSz="100190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0.emf"/><Relationship Id="rId5" Type="http://schemas.openxmlformats.org/officeDocument/2006/relationships/package" Target="../embeddings/_____Microsoft_Excel.xlsx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999" y="288082"/>
            <a:ext cx="712879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77" name="Rectangle 29"/>
          <p:cNvSpPr>
            <a:spLocks noChangeArrowheads="1"/>
          </p:cNvSpPr>
          <p:nvPr/>
        </p:nvSpPr>
        <p:spPr bwMode="auto">
          <a:xfrm>
            <a:off x="1" y="1"/>
            <a:ext cx="202389" cy="408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100184" tIns="50092" rIns="100184" bIns="50092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3" name="Заголовок 1"/>
          <p:cNvSpPr txBox="1">
            <a:spLocks/>
          </p:cNvSpPr>
          <p:nvPr/>
        </p:nvSpPr>
        <p:spPr>
          <a:xfrm>
            <a:off x="9445073" y="6600846"/>
            <a:ext cx="807238" cy="750099"/>
          </a:xfrm>
          <a:prstGeom prst="rect">
            <a:avLst/>
          </a:prstGeom>
        </p:spPr>
        <p:txBody>
          <a:bodyPr vert="horz" lIns="100184" tIns="50092" rIns="100184" bIns="50092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en-US" sz="1300" b="1" dirty="0">
                <a:ln w="6350">
                  <a:noFill/>
                </a:ln>
                <a:solidFill>
                  <a:srgbClr val="96969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rush Script MT" pitchFamily="66" charset="0"/>
                <a:ea typeface="+mj-ea"/>
                <a:cs typeface="Arial" pitchFamily="34" charset="0"/>
              </a:rPr>
              <a:t>AK</a:t>
            </a:r>
            <a:endParaRPr lang="ru-RU" sz="1300" b="1" dirty="0">
              <a:ln w="6350">
                <a:noFill/>
              </a:ln>
              <a:solidFill>
                <a:srgbClr val="96969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" y="0"/>
            <a:ext cx="10333038" cy="7200900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8353" tIns="44176" rIns="88353" bIns="44176" rtlCol="0" anchor="ctr"/>
          <a:lstStyle/>
          <a:p>
            <a:pPr algn="ctr"/>
            <a:endParaRPr lang="ru-RU"/>
          </a:p>
        </p:txBody>
      </p:sp>
      <p:pic>
        <p:nvPicPr>
          <p:cNvPr id="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45399" y="6815160"/>
            <a:ext cx="421780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9" name="Прямая соединительная линия 68"/>
          <p:cNvCxnSpPr/>
          <p:nvPr/>
        </p:nvCxnSpPr>
        <p:spPr>
          <a:xfrm>
            <a:off x="0" y="671743"/>
            <a:ext cx="10333038" cy="1667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Заголовок 1"/>
          <p:cNvSpPr txBox="1">
            <a:spLocks/>
          </p:cNvSpPr>
          <p:nvPr/>
        </p:nvSpPr>
        <p:spPr>
          <a:xfrm>
            <a:off x="1049420" y="164996"/>
            <a:ext cx="9041472" cy="660089"/>
          </a:xfrm>
          <a:prstGeom prst="rect">
            <a:avLst/>
          </a:prstGeom>
        </p:spPr>
        <p:txBody>
          <a:bodyPr vert="horz" lIns="100184" tIns="50092" rIns="100184" bIns="50092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en-GB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რ</a:t>
            </a:r>
            <a:r>
              <a:rPr lang="ka-GE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ესტავრატორების საცხოვრებელი.</a:t>
            </a:r>
            <a:endParaRPr lang="ru-RU" sz="1400" b="1" i="1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13990" y="864146"/>
            <a:ext cx="9919047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a-GE" sz="1200" b="1" dirty="0"/>
              <a:t>ფიტარეთის ღვთიმშობლის </a:t>
            </a:r>
            <a:r>
              <a:rPr lang="ka-GE" sz="1200" b="1" dirty="0" smtClean="0"/>
              <a:t>ტაძრის </a:t>
            </a:r>
            <a:r>
              <a:rPr lang="ka-GE" sz="1200" b="1" dirty="0"/>
              <a:t>მიმდებარე ტერიტორიაზე რესტავრატორების დროებითი საცხოვრებლის მოწყობის </a:t>
            </a:r>
            <a:r>
              <a:rPr lang="en-GB" sz="1200" b="1" dirty="0"/>
              <a:t> </a:t>
            </a:r>
            <a:br>
              <a:rPr lang="en-GB" sz="1200" b="1" dirty="0"/>
            </a:br>
            <a:r>
              <a:rPr lang="ka-GE" sz="1400" b="1" dirty="0"/>
              <a:t>განმარტებითი ბარათი</a:t>
            </a:r>
            <a:r>
              <a:rPr lang="ka-GE" sz="1400" b="1" dirty="0" smtClean="0"/>
              <a:t>.</a:t>
            </a:r>
          </a:p>
          <a:p>
            <a:pPr algn="ctr"/>
            <a:endParaRPr lang="en-US" sz="1400" dirty="0"/>
          </a:p>
          <a:p>
            <a:pPr lvl="0"/>
            <a:r>
              <a:rPr lang="ka-GE" sz="1200" dirty="0" smtClean="0">
                <a:solidFill>
                  <a:srgbClr val="0070C0"/>
                </a:solidFill>
                <a:sym typeface="Wingdings 2" panose="05020102010507070707" pitchFamily="18" charset="2"/>
              </a:rPr>
              <a:t></a:t>
            </a:r>
            <a:r>
              <a:rPr lang="ka-GE" sz="1400" dirty="0" smtClean="0">
                <a:solidFill>
                  <a:srgbClr val="0070C0"/>
                </a:solidFill>
                <a:sym typeface="Wingdings 2" panose="05020102010507070707" pitchFamily="18" charset="2"/>
              </a:rPr>
              <a:t> </a:t>
            </a:r>
            <a:r>
              <a:rPr lang="ka-GE" sz="1400" dirty="0" smtClean="0">
                <a:sym typeface="Wingdings 2" panose="05020102010507070707" pitchFamily="18" charset="2"/>
              </a:rPr>
              <a:t> </a:t>
            </a:r>
            <a:r>
              <a:rPr lang="ka-GE" sz="1400" dirty="0" smtClean="0"/>
              <a:t>ფიტარეთის </a:t>
            </a:r>
            <a:r>
              <a:rPr lang="ka-GE" sz="1400" dirty="0"/>
              <a:t>ყოვლადწმიდა ღვთისმშობლის სახელობის სამონასტრო კომპლექსი მდინარე ხრამის შენაკადის თვალწარმტაც ხეობაში, ხეობის მარჯვენა მხარეს, შემაღლებულ ბექობზე მდებარეობს. კომპლექსი </a:t>
            </a:r>
            <a:r>
              <a:rPr lang="ka-GE" sz="1400" dirty="0" smtClean="0"/>
              <a:t>ირგვლივ</a:t>
            </a:r>
          </a:p>
          <a:p>
            <a:pPr lvl="0"/>
            <a:r>
              <a:rPr lang="ka-GE" sz="1400" dirty="0" smtClean="0"/>
              <a:t> </a:t>
            </a:r>
            <a:r>
              <a:rPr lang="ka-GE" sz="1400" dirty="0"/>
              <a:t>ხშირი ტყით დაფარული მთებით არის </a:t>
            </a:r>
            <a:r>
              <a:rPr lang="ka-GE" sz="1400" dirty="0" smtClean="0"/>
              <a:t>გარემოცული</a:t>
            </a:r>
            <a:r>
              <a:rPr lang="en-GB" sz="1400" dirty="0" smtClean="0"/>
              <a:t>;</a:t>
            </a:r>
            <a:endParaRPr lang="en-US" sz="1400" dirty="0"/>
          </a:p>
          <a:p>
            <a:pPr lvl="0"/>
            <a:r>
              <a:rPr lang="ka-GE" sz="1400" dirty="0">
                <a:solidFill>
                  <a:srgbClr val="0070C0"/>
                </a:solidFill>
                <a:sym typeface="Wingdings 2" panose="05020102010507070707" pitchFamily="18" charset="2"/>
              </a:rPr>
              <a:t></a:t>
            </a:r>
            <a:r>
              <a:rPr lang="ka-GE" sz="1600" dirty="0">
                <a:solidFill>
                  <a:srgbClr val="0070C0"/>
                </a:solidFill>
                <a:sym typeface="Wingdings 2" panose="05020102010507070707" pitchFamily="18" charset="2"/>
              </a:rPr>
              <a:t> </a:t>
            </a:r>
            <a:r>
              <a:rPr lang="ka-GE" sz="1400" dirty="0" smtClean="0"/>
              <a:t>წარმოდგენილი </a:t>
            </a:r>
            <a:r>
              <a:rPr lang="ka-GE" sz="1400" dirty="0"/>
              <a:t>პროექტი ითვალისწინებს </a:t>
            </a:r>
            <a:r>
              <a:rPr lang="ka-GE" sz="1400" dirty="0" smtClean="0"/>
              <a:t>ტაძრიდან 200 მეტრში მდებარე ველზე დროებითი </a:t>
            </a:r>
            <a:r>
              <a:rPr lang="ka-GE" sz="1400" dirty="0"/>
              <a:t>კარკასული შენობის </a:t>
            </a:r>
            <a:r>
              <a:rPr lang="ka-GE" sz="1400" dirty="0" smtClean="0"/>
              <a:t>მშენებლობას</a:t>
            </a:r>
            <a:r>
              <a:rPr lang="en-GB" sz="1400" dirty="0" smtClean="0"/>
              <a:t>;</a:t>
            </a:r>
            <a:endParaRPr lang="en-US" sz="1400" dirty="0"/>
          </a:p>
          <a:p>
            <a:pPr lvl="0"/>
            <a:r>
              <a:rPr lang="ka-GE" sz="1400" dirty="0">
                <a:solidFill>
                  <a:srgbClr val="0070C0"/>
                </a:solidFill>
                <a:sym typeface="Wingdings 2" panose="05020102010507070707" pitchFamily="18" charset="2"/>
              </a:rPr>
              <a:t></a:t>
            </a:r>
            <a:r>
              <a:rPr lang="ka-GE" sz="1600" dirty="0">
                <a:solidFill>
                  <a:srgbClr val="0070C0"/>
                </a:solidFill>
                <a:sym typeface="Wingdings 2" panose="05020102010507070707" pitchFamily="18" charset="2"/>
              </a:rPr>
              <a:t> </a:t>
            </a:r>
            <a:r>
              <a:rPr lang="ka-GE" sz="1400" dirty="0" smtClean="0"/>
              <a:t>შენობის </a:t>
            </a:r>
            <a:r>
              <a:rPr lang="ka-GE" sz="1400" dirty="0"/>
              <a:t>ფუძედ გამოიყენება ხრეშოვანი დატკეპნილი </a:t>
            </a:r>
            <a:r>
              <a:rPr lang="ka-GE" sz="1400" dirty="0" smtClean="0"/>
              <a:t>ბალიში</a:t>
            </a:r>
            <a:r>
              <a:rPr lang="en-GB" sz="1400" dirty="0" smtClean="0"/>
              <a:t>;</a:t>
            </a:r>
            <a:endParaRPr lang="en-US" sz="1400" dirty="0"/>
          </a:p>
          <a:p>
            <a:pPr lvl="0"/>
            <a:r>
              <a:rPr lang="ka-GE" sz="1400" dirty="0">
                <a:solidFill>
                  <a:srgbClr val="0070C0"/>
                </a:solidFill>
                <a:sym typeface="Wingdings 2" panose="05020102010507070707" pitchFamily="18" charset="2"/>
              </a:rPr>
              <a:t></a:t>
            </a:r>
            <a:r>
              <a:rPr lang="ka-GE" sz="1600" dirty="0">
                <a:solidFill>
                  <a:srgbClr val="0070C0"/>
                </a:solidFill>
                <a:sym typeface="Wingdings 2" panose="05020102010507070707" pitchFamily="18" charset="2"/>
              </a:rPr>
              <a:t> </a:t>
            </a:r>
            <a:r>
              <a:rPr lang="ka-GE" sz="1400" dirty="0" smtClean="0"/>
              <a:t>შენობის </a:t>
            </a:r>
            <a:r>
              <a:rPr lang="ka-GE" sz="1400" dirty="0"/>
              <a:t>ლითონის კარკასის აგება ხდება </a:t>
            </a:r>
            <a:r>
              <a:rPr lang="ru-RU" sz="1400" dirty="0"/>
              <a:t>№</a:t>
            </a:r>
            <a:r>
              <a:rPr lang="ka-GE" sz="1400" dirty="0"/>
              <a:t>14 შველერისგან შეკრულ ჩარჩჯზე,</a:t>
            </a:r>
            <a:endParaRPr lang="en-US" sz="1400" dirty="0"/>
          </a:p>
          <a:p>
            <a:pPr lvl="0"/>
            <a:r>
              <a:rPr lang="ka-GE" sz="1400" dirty="0"/>
              <a:t>კარკასი იკვრება 80</a:t>
            </a:r>
            <a:r>
              <a:rPr lang="en-GB" sz="1400" dirty="0"/>
              <a:t>X80X4</a:t>
            </a:r>
            <a:r>
              <a:rPr lang="ka-GE" sz="1400" dirty="0"/>
              <a:t>მმ კვეთის ლითონის </a:t>
            </a:r>
            <a:r>
              <a:rPr lang="ka-GE" sz="1400" dirty="0" smtClean="0"/>
              <a:t>მილისგან</a:t>
            </a:r>
            <a:r>
              <a:rPr lang="en-GB" sz="1400" dirty="0" smtClean="0"/>
              <a:t>;</a:t>
            </a:r>
            <a:endParaRPr lang="en-US" sz="1400" dirty="0"/>
          </a:p>
          <a:p>
            <a:pPr lvl="0"/>
            <a:r>
              <a:rPr lang="ka-GE" sz="1400" dirty="0">
                <a:solidFill>
                  <a:srgbClr val="0070C0"/>
                </a:solidFill>
                <a:sym typeface="Wingdings 2" panose="05020102010507070707" pitchFamily="18" charset="2"/>
              </a:rPr>
              <a:t></a:t>
            </a:r>
            <a:r>
              <a:rPr lang="ka-GE" sz="1600" dirty="0">
                <a:solidFill>
                  <a:srgbClr val="0070C0"/>
                </a:solidFill>
                <a:sym typeface="Wingdings 2" panose="05020102010507070707" pitchFamily="18" charset="2"/>
              </a:rPr>
              <a:t> </a:t>
            </a:r>
            <a:r>
              <a:rPr lang="ka-GE" sz="1400" dirty="0" smtClean="0"/>
              <a:t>იატაკის </a:t>
            </a:r>
            <a:r>
              <a:rPr lang="ka-GE" sz="1400" dirty="0"/>
              <a:t>კარკასი იკვრება </a:t>
            </a:r>
            <a:r>
              <a:rPr lang="en-GB" sz="1400" dirty="0"/>
              <a:t>60X80X3</a:t>
            </a:r>
            <a:r>
              <a:rPr lang="ka-GE" sz="1400" dirty="0"/>
              <a:t>მმ კვეთის ლითონის </a:t>
            </a:r>
            <a:r>
              <a:rPr lang="ka-GE" sz="1400" dirty="0" smtClean="0"/>
              <a:t>მილისგან</a:t>
            </a:r>
            <a:r>
              <a:rPr lang="en-GB" sz="1400" dirty="0" smtClean="0"/>
              <a:t>;</a:t>
            </a:r>
            <a:endParaRPr lang="en-US" sz="1400" dirty="0"/>
          </a:p>
          <a:p>
            <a:pPr lvl="0"/>
            <a:r>
              <a:rPr lang="ka-GE" sz="1400" dirty="0">
                <a:solidFill>
                  <a:srgbClr val="0070C0"/>
                </a:solidFill>
                <a:sym typeface="Wingdings 2" panose="05020102010507070707" pitchFamily="18" charset="2"/>
              </a:rPr>
              <a:t></a:t>
            </a:r>
            <a:r>
              <a:rPr lang="ka-GE" sz="1600" dirty="0">
                <a:solidFill>
                  <a:srgbClr val="0070C0"/>
                </a:solidFill>
                <a:sym typeface="Wingdings 2" panose="05020102010507070707" pitchFamily="18" charset="2"/>
              </a:rPr>
              <a:t> </a:t>
            </a:r>
            <a:r>
              <a:rPr lang="ka-GE" sz="1400" dirty="0" smtClean="0"/>
              <a:t>სველი </a:t>
            </a:r>
            <a:r>
              <a:rPr lang="ka-GE" sz="1400" dirty="0"/>
              <a:t>წერტილების იატაკი უნდა მოეწყოს 12მმ დიამეტრის არმატურით არმირებული </a:t>
            </a:r>
            <a:r>
              <a:rPr lang="ka-GE" sz="1400" dirty="0" smtClean="0"/>
              <a:t>200 მარკის </a:t>
            </a:r>
            <a:r>
              <a:rPr lang="ka-GE" sz="1400" dirty="0"/>
              <a:t>ბეტონით</a:t>
            </a:r>
            <a:r>
              <a:rPr lang="ka-GE" sz="1400" dirty="0" smtClean="0"/>
              <a:t>,</a:t>
            </a:r>
            <a:endParaRPr lang="en-US" sz="1400" dirty="0"/>
          </a:p>
          <a:p>
            <a:pPr lvl="0"/>
            <a:r>
              <a:rPr lang="ka-GE" sz="1400" dirty="0"/>
              <a:t>იატაკი მოეწყობა 50მმ სისქის ფიცრისგან, ფიცარზე დამონტაჯდება </a:t>
            </a:r>
            <a:r>
              <a:rPr lang="en-GB" sz="1400" dirty="0" smtClean="0"/>
              <a:t>20 </a:t>
            </a:r>
            <a:r>
              <a:rPr lang="ka-GE" sz="1400" dirty="0" smtClean="0"/>
              <a:t>მმ </a:t>
            </a:r>
            <a:r>
              <a:rPr lang="ka-GE" sz="1400" dirty="0"/>
              <a:t>სისქის ნაწები ფანერა, ხოლო საფარად გამოიყენება კომერციული (დათბუნული) </a:t>
            </a:r>
            <a:r>
              <a:rPr lang="ka-GE" sz="1400" dirty="0" smtClean="0"/>
              <a:t>ლინოლეუმი</a:t>
            </a:r>
            <a:r>
              <a:rPr lang="en-GB" sz="1400" dirty="0" smtClean="0"/>
              <a:t>;</a:t>
            </a:r>
            <a:endParaRPr lang="en-US" sz="1400" dirty="0"/>
          </a:p>
          <a:p>
            <a:pPr lvl="0"/>
            <a:r>
              <a:rPr lang="ka-GE" sz="1400" dirty="0">
                <a:solidFill>
                  <a:srgbClr val="0070C0"/>
                </a:solidFill>
                <a:sym typeface="Wingdings 2" panose="05020102010507070707" pitchFamily="18" charset="2"/>
              </a:rPr>
              <a:t> </a:t>
            </a:r>
            <a:r>
              <a:rPr lang="ka-GE" sz="1400" dirty="0" smtClean="0"/>
              <a:t>სველ </a:t>
            </a:r>
            <a:r>
              <a:rPr lang="ka-GE" sz="1400" dirty="0"/>
              <a:t>წერტილებში იატაკზი იგება მეტლახის </a:t>
            </a:r>
            <a:r>
              <a:rPr lang="ka-GE" sz="1400" dirty="0" smtClean="0"/>
              <a:t>ფილები</a:t>
            </a:r>
            <a:r>
              <a:rPr lang="en-GB" sz="1400" dirty="0" smtClean="0"/>
              <a:t>;</a:t>
            </a:r>
            <a:endParaRPr lang="en-US" sz="1400" dirty="0"/>
          </a:p>
          <a:p>
            <a:pPr lvl="0"/>
            <a:r>
              <a:rPr lang="ka-GE" sz="1400" dirty="0">
                <a:solidFill>
                  <a:srgbClr val="0070C0"/>
                </a:solidFill>
                <a:sym typeface="Wingdings 2" panose="05020102010507070707" pitchFamily="18" charset="2"/>
              </a:rPr>
              <a:t></a:t>
            </a:r>
            <a:r>
              <a:rPr lang="ka-GE" sz="1600" dirty="0">
                <a:solidFill>
                  <a:srgbClr val="0070C0"/>
                </a:solidFill>
                <a:sym typeface="Wingdings 2" panose="05020102010507070707" pitchFamily="18" charset="2"/>
              </a:rPr>
              <a:t> </a:t>
            </a:r>
            <a:r>
              <a:rPr lang="ka-GE" sz="1400" dirty="0" smtClean="0"/>
              <a:t>შენობის </a:t>
            </a:r>
            <a:r>
              <a:rPr lang="ka-GE" sz="1400" dirty="0"/>
              <a:t>გადახურვისთვის კოჭების სახით გამოიყენება </a:t>
            </a:r>
            <a:r>
              <a:rPr lang="en-GB" sz="1400" dirty="0"/>
              <a:t>60X80X4</a:t>
            </a:r>
            <a:r>
              <a:rPr lang="ka-GE" sz="1400" dirty="0"/>
              <a:t>მმ კვეთის ლითონის მილები,</a:t>
            </a:r>
            <a:endParaRPr lang="en-US" sz="1400" dirty="0"/>
          </a:p>
          <a:p>
            <a:pPr lvl="0"/>
            <a:r>
              <a:rPr lang="ka-GE" sz="1400" dirty="0"/>
              <a:t>კოჭებზე ზევიდან უნდა დამონტაჯდეს 40მმ სისქის ფიცარი, ქვემოდან მუყაოთაბაშირის ფილებით უნდა მოეწყოს დაკიდული ჭერი, ჭერის დათბუნება უნდა მოხდეს ორმხრივ ფოლგიანი </a:t>
            </a:r>
            <a:r>
              <a:rPr lang="ka-GE" sz="1400" dirty="0" smtClean="0"/>
              <a:t>მინაბამბით</a:t>
            </a:r>
            <a:r>
              <a:rPr lang="en-GB" sz="1400" dirty="0" smtClean="0"/>
              <a:t>;</a:t>
            </a:r>
            <a:endParaRPr lang="en-US" sz="1400" dirty="0"/>
          </a:p>
          <a:p>
            <a:pPr lvl="0"/>
            <a:r>
              <a:rPr lang="ka-GE" sz="1400" dirty="0"/>
              <a:t> </a:t>
            </a:r>
            <a:r>
              <a:rPr lang="ka-GE" sz="1400" dirty="0">
                <a:solidFill>
                  <a:srgbClr val="0070C0"/>
                </a:solidFill>
                <a:sym typeface="Wingdings 2" panose="05020102010507070707" pitchFamily="18" charset="2"/>
              </a:rPr>
              <a:t></a:t>
            </a:r>
            <a:r>
              <a:rPr lang="ka-GE" sz="1600" dirty="0">
                <a:solidFill>
                  <a:srgbClr val="0070C0"/>
                </a:solidFill>
                <a:sym typeface="Wingdings 2" panose="05020102010507070707" pitchFamily="18" charset="2"/>
              </a:rPr>
              <a:t> </a:t>
            </a:r>
            <a:r>
              <a:rPr lang="ka-GE" sz="1400" dirty="0" smtClean="0"/>
              <a:t>სახურავის </a:t>
            </a:r>
            <a:r>
              <a:rPr lang="ka-GE" sz="1400" dirty="0"/>
              <a:t>რაფტერებად გამოიყენება 60</a:t>
            </a:r>
            <a:r>
              <a:rPr lang="en-GB" sz="1400" dirty="0"/>
              <a:t>X80</a:t>
            </a:r>
            <a:r>
              <a:rPr lang="ru-RU" sz="1400" dirty="0"/>
              <a:t>4</a:t>
            </a:r>
            <a:r>
              <a:rPr lang="ka-GE" sz="1400" dirty="0"/>
              <a:t>მმ კვეთის ლითონის კოჭები, ხოლო სხივებად 20</a:t>
            </a:r>
            <a:r>
              <a:rPr lang="en-GB" sz="1400" dirty="0"/>
              <a:t>X40X2</a:t>
            </a:r>
            <a:r>
              <a:rPr lang="ka-GE" sz="1400" dirty="0"/>
              <a:t>მმ კვეთის ლითონის </a:t>
            </a:r>
            <a:r>
              <a:rPr lang="ka-GE" sz="1400" dirty="0" smtClean="0"/>
              <a:t>მილი</a:t>
            </a:r>
            <a:r>
              <a:rPr lang="en-GB" sz="1400" dirty="0" smtClean="0"/>
              <a:t>;</a:t>
            </a:r>
            <a:endParaRPr lang="en-US" sz="1400" dirty="0"/>
          </a:p>
          <a:p>
            <a:pPr lvl="0"/>
            <a:r>
              <a:rPr lang="ka-GE" sz="1400" dirty="0">
                <a:solidFill>
                  <a:srgbClr val="0070C0"/>
                </a:solidFill>
                <a:sym typeface="Wingdings 2" panose="05020102010507070707" pitchFamily="18" charset="2"/>
              </a:rPr>
              <a:t></a:t>
            </a:r>
            <a:r>
              <a:rPr lang="ka-GE" sz="1600" dirty="0">
                <a:solidFill>
                  <a:srgbClr val="0070C0"/>
                </a:solidFill>
                <a:sym typeface="Wingdings 2" panose="05020102010507070707" pitchFamily="18" charset="2"/>
              </a:rPr>
              <a:t> </a:t>
            </a:r>
            <a:r>
              <a:rPr lang="ka-GE" sz="1400" dirty="0" smtClean="0"/>
              <a:t>პროექტით </a:t>
            </a:r>
            <a:r>
              <a:rPr lang="ka-GE" sz="1400" dirty="0"/>
              <a:t>გათვალისწინებულია სეპტიკის გამოყენება, რომელიც უნდა მოეწყოს არმირებული ბეტონით და გადაიხუროს ლითონის მილის კარკასზე დამონტაჟებული 0,8 მმ სისქის პროფილირებული ლითონის </a:t>
            </a:r>
            <a:r>
              <a:rPr lang="ka-GE" sz="1400" dirty="0" smtClean="0"/>
              <a:t>ფურცლით</a:t>
            </a:r>
            <a:r>
              <a:rPr lang="en-GB" sz="1400" dirty="0"/>
              <a:t>;</a:t>
            </a:r>
            <a:endParaRPr lang="en-US" sz="1400" dirty="0"/>
          </a:p>
          <a:p>
            <a:pPr lvl="0"/>
            <a:r>
              <a:rPr lang="ka-GE" sz="1400" dirty="0">
                <a:solidFill>
                  <a:srgbClr val="0070C0"/>
                </a:solidFill>
                <a:sym typeface="Wingdings 2" panose="05020102010507070707" pitchFamily="18" charset="2"/>
              </a:rPr>
              <a:t></a:t>
            </a:r>
            <a:r>
              <a:rPr lang="ka-GE" sz="1600" dirty="0">
                <a:solidFill>
                  <a:srgbClr val="0070C0"/>
                </a:solidFill>
                <a:sym typeface="Wingdings 2" panose="05020102010507070707" pitchFamily="18" charset="2"/>
              </a:rPr>
              <a:t> </a:t>
            </a:r>
            <a:r>
              <a:rPr lang="ka-GE" sz="1400" dirty="0" smtClean="0"/>
              <a:t>გარე </a:t>
            </a:r>
            <a:r>
              <a:rPr lang="ka-GE" sz="1400" dirty="0"/>
              <a:t>კანალიზაციის მოსაწყობად გამოიყენება 200 და 100მმ დიამეტრის გოფრირებული მილი და ერთი ცალი 800მმ დიამეტრის საკანალიზაციო </a:t>
            </a:r>
            <a:r>
              <a:rPr lang="ka-GE" sz="1400" dirty="0" smtClean="0"/>
              <a:t>ჭა</a:t>
            </a:r>
            <a:r>
              <a:rPr lang="en-GB" sz="1400" dirty="0" smtClean="0"/>
              <a:t>;</a:t>
            </a:r>
            <a:endParaRPr lang="en-US" sz="1400" dirty="0"/>
          </a:p>
          <a:p>
            <a:pPr lvl="0"/>
            <a:r>
              <a:rPr lang="ka-GE" sz="1400" dirty="0">
                <a:solidFill>
                  <a:srgbClr val="0070C0"/>
                </a:solidFill>
                <a:sym typeface="Wingdings 2" panose="05020102010507070707" pitchFamily="18" charset="2"/>
              </a:rPr>
              <a:t></a:t>
            </a:r>
            <a:r>
              <a:rPr lang="ka-GE" sz="1600" dirty="0">
                <a:solidFill>
                  <a:srgbClr val="0070C0"/>
                </a:solidFill>
                <a:sym typeface="Wingdings 2" panose="05020102010507070707" pitchFamily="18" charset="2"/>
              </a:rPr>
              <a:t> </a:t>
            </a:r>
            <a:r>
              <a:rPr lang="ka-GE" sz="1400" dirty="0" smtClean="0"/>
              <a:t>პროექტში </a:t>
            </a:r>
            <a:r>
              <a:rPr lang="ka-GE" sz="1400" dirty="0"/>
              <a:t>არ არის გათვალისწინებული შენობამდე </a:t>
            </a:r>
            <a:r>
              <a:rPr lang="ka-GE" sz="1400" dirty="0" smtClean="0"/>
              <a:t>წყლის და ელექტროენერგიის მიწოდება</a:t>
            </a:r>
            <a:r>
              <a:rPr lang="ka-GE" sz="1400" dirty="0"/>
              <a:t>, რაც წარმოადგენს ცალკე </a:t>
            </a:r>
            <a:r>
              <a:rPr lang="ka-GE" sz="1400" dirty="0" smtClean="0"/>
              <a:t>პროექტებს.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442573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999" y="288082"/>
            <a:ext cx="712879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77" name="Rectangle 29"/>
          <p:cNvSpPr>
            <a:spLocks noChangeArrowheads="1"/>
          </p:cNvSpPr>
          <p:nvPr/>
        </p:nvSpPr>
        <p:spPr bwMode="auto">
          <a:xfrm>
            <a:off x="1" y="1"/>
            <a:ext cx="202389" cy="408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100184" tIns="50092" rIns="100184" bIns="50092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3" name="Заголовок 1"/>
          <p:cNvSpPr txBox="1">
            <a:spLocks/>
          </p:cNvSpPr>
          <p:nvPr/>
        </p:nvSpPr>
        <p:spPr>
          <a:xfrm>
            <a:off x="9445073" y="6600846"/>
            <a:ext cx="807238" cy="750099"/>
          </a:xfrm>
          <a:prstGeom prst="rect">
            <a:avLst/>
          </a:prstGeom>
        </p:spPr>
        <p:txBody>
          <a:bodyPr vert="horz" lIns="100184" tIns="50092" rIns="100184" bIns="50092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en-US" sz="1300" b="1" dirty="0">
                <a:ln w="6350">
                  <a:noFill/>
                </a:ln>
                <a:solidFill>
                  <a:srgbClr val="96969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rush Script MT" pitchFamily="66" charset="0"/>
                <a:ea typeface="+mj-ea"/>
                <a:cs typeface="Arial" pitchFamily="34" charset="0"/>
              </a:rPr>
              <a:t>AK</a:t>
            </a:r>
            <a:endParaRPr lang="ru-RU" sz="1300" b="1" dirty="0">
              <a:ln w="6350">
                <a:noFill/>
              </a:ln>
              <a:solidFill>
                <a:srgbClr val="96969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" y="0"/>
            <a:ext cx="10333038" cy="7200900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8353" tIns="44176" rIns="88353" bIns="44176" rtlCol="0" anchor="ctr"/>
          <a:lstStyle/>
          <a:p>
            <a:pPr algn="ctr"/>
            <a:endParaRPr lang="ru-RU"/>
          </a:p>
        </p:txBody>
      </p:sp>
      <p:pic>
        <p:nvPicPr>
          <p:cNvPr id="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45399" y="6815160"/>
            <a:ext cx="421780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9" name="Прямая соединительная линия 68"/>
          <p:cNvCxnSpPr/>
          <p:nvPr/>
        </p:nvCxnSpPr>
        <p:spPr>
          <a:xfrm>
            <a:off x="0" y="671743"/>
            <a:ext cx="10333038" cy="1667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654351" y="3024386"/>
            <a:ext cx="1584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აქსონომეტრია.</a:t>
            </a:r>
            <a:endParaRPr lang="en-US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80170"/>
            <a:ext cx="10333038" cy="432074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724" y="4753143"/>
            <a:ext cx="5281432" cy="210907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890" y="5472068"/>
            <a:ext cx="3366319" cy="1343092"/>
          </a:xfrm>
          <a:prstGeom prst="rect">
            <a:avLst/>
          </a:prstGeom>
        </p:spPr>
      </p:pic>
      <p:cxnSp>
        <p:nvCxnSpPr>
          <p:cNvPr id="15" name="Прямая соединительная линия 14"/>
          <p:cNvCxnSpPr/>
          <p:nvPr/>
        </p:nvCxnSpPr>
        <p:spPr>
          <a:xfrm flipV="1">
            <a:off x="8118847" y="1800200"/>
            <a:ext cx="216024" cy="432098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>
            <a:off x="8334871" y="1800200"/>
            <a:ext cx="2160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8262863" y="1564431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dirty="0" smtClean="0"/>
              <a:t>21</a:t>
            </a:r>
            <a:endParaRPr lang="en-US" sz="1400" b="1" dirty="0"/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flipV="1">
            <a:off x="3366319" y="5688632"/>
            <a:ext cx="360040" cy="216074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H="1">
            <a:off x="3726359" y="5688632"/>
            <a:ext cx="2160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3654351" y="5452863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dirty="0" smtClean="0"/>
              <a:t>23</a:t>
            </a:r>
            <a:endParaRPr lang="en-US" sz="1400" b="1" dirty="0"/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 flipV="1">
            <a:off x="9342983" y="5112568"/>
            <a:ext cx="360040" cy="216074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flipH="1">
            <a:off x="9703023" y="5112568"/>
            <a:ext cx="2160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9631015" y="4876799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dirty="0" smtClean="0"/>
              <a:t>22</a:t>
            </a:r>
            <a:endParaRPr lang="en-US" sz="1400" b="1" dirty="0"/>
          </a:p>
        </p:txBody>
      </p:sp>
      <p:sp>
        <p:nvSpPr>
          <p:cNvPr id="28" name="Заголовок 1"/>
          <p:cNvSpPr txBox="1">
            <a:spLocks/>
          </p:cNvSpPr>
          <p:nvPr/>
        </p:nvSpPr>
        <p:spPr>
          <a:xfrm>
            <a:off x="1049420" y="164996"/>
            <a:ext cx="9041472" cy="660089"/>
          </a:xfrm>
          <a:prstGeom prst="rect">
            <a:avLst/>
          </a:prstGeom>
        </p:spPr>
        <p:txBody>
          <a:bodyPr vert="horz" lIns="100184" tIns="50092" rIns="100184" bIns="50092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en-GB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რ</a:t>
            </a:r>
            <a:r>
              <a:rPr lang="ka-GE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ესტავრატორების საცხოვრებელი.</a:t>
            </a:r>
            <a:endParaRPr lang="ru-RU" sz="1400" b="1" i="1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163231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999" y="288082"/>
            <a:ext cx="712879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77" name="Rectangle 29"/>
          <p:cNvSpPr>
            <a:spLocks noChangeArrowheads="1"/>
          </p:cNvSpPr>
          <p:nvPr/>
        </p:nvSpPr>
        <p:spPr bwMode="auto">
          <a:xfrm>
            <a:off x="1" y="1"/>
            <a:ext cx="202389" cy="408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100184" tIns="50092" rIns="100184" bIns="50092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3" name="Заголовок 1"/>
          <p:cNvSpPr txBox="1">
            <a:spLocks/>
          </p:cNvSpPr>
          <p:nvPr/>
        </p:nvSpPr>
        <p:spPr>
          <a:xfrm>
            <a:off x="9445073" y="6600846"/>
            <a:ext cx="807238" cy="750099"/>
          </a:xfrm>
          <a:prstGeom prst="rect">
            <a:avLst/>
          </a:prstGeom>
        </p:spPr>
        <p:txBody>
          <a:bodyPr vert="horz" lIns="100184" tIns="50092" rIns="100184" bIns="50092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en-US" sz="1300" b="1" dirty="0">
                <a:ln w="6350">
                  <a:noFill/>
                </a:ln>
                <a:solidFill>
                  <a:srgbClr val="96969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rush Script MT" pitchFamily="66" charset="0"/>
                <a:ea typeface="+mj-ea"/>
                <a:cs typeface="Arial" pitchFamily="34" charset="0"/>
              </a:rPr>
              <a:t>AK</a:t>
            </a:r>
            <a:endParaRPr lang="ru-RU" sz="1300" b="1" dirty="0">
              <a:ln w="6350">
                <a:noFill/>
              </a:ln>
              <a:solidFill>
                <a:srgbClr val="96969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" y="0"/>
            <a:ext cx="10333038" cy="7200900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8353" tIns="44176" rIns="88353" bIns="44176" rtlCol="0" anchor="ctr"/>
          <a:lstStyle/>
          <a:p>
            <a:pPr algn="ctr"/>
            <a:endParaRPr lang="ru-RU"/>
          </a:p>
        </p:txBody>
      </p:sp>
      <p:pic>
        <p:nvPicPr>
          <p:cNvPr id="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45399" y="6815160"/>
            <a:ext cx="421780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9" name="Прямая соединительная линия 68"/>
          <p:cNvCxnSpPr/>
          <p:nvPr/>
        </p:nvCxnSpPr>
        <p:spPr>
          <a:xfrm>
            <a:off x="0" y="671743"/>
            <a:ext cx="10333038" cy="1667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654351" y="3024386"/>
            <a:ext cx="1584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აქსონომეტრია.</a:t>
            </a:r>
            <a:endParaRPr lang="en-US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1" y="1133383"/>
            <a:ext cx="7110735" cy="283526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03" y="4516664"/>
            <a:ext cx="5022503" cy="19616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2463" y="3305790"/>
            <a:ext cx="4822354" cy="1908213"/>
          </a:xfrm>
          <a:prstGeom prst="rect">
            <a:avLst/>
          </a:prstGeom>
        </p:spPr>
      </p:pic>
      <p:cxnSp>
        <p:nvCxnSpPr>
          <p:cNvPr id="15" name="Прямая соединительная линия 14"/>
          <p:cNvCxnSpPr/>
          <p:nvPr/>
        </p:nvCxnSpPr>
        <p:spPr>
          <a:xfrm flipV="1">
            <a:off x="2862263" y="4608512"/>
            <a:ext cx="360040" cy="216074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>
            <a:off x="3222303" y="4608512"/>
            <a:ext cx="2160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150295" y="4372743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dirty="0" smtClean="0"/>
              <a:t>25</a:t>
            </a:r>
            <a:endParaRPr lang="en-US" sz="1400" b="1" dirty="0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 flipH="1">
            <a:off x="918047" y="3240410"/>
            <a:ext cx="432048" cy="143966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H="1">
            <a:off x="702023" y="3384376"/>
            <a:ext cx="2160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630015" y="3148607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dirty="0" smtClean="0"/>
              <a:t>24</a:t>
            </a:r>
            <a:endParaRPr lang="en-US" sz="1400" b="1" dirty="0"/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1049420" y="164996"/>
            <a:ext cx="9041472" cy="660089"/>
          </a:xfrm>
          <a:prstGeom prst="rect">
            <a:avLst/>
          </a:prstGeom>
        </p:spPr>
        <p:txBody>
          <a:bodyPr vert="horz" lIns="100184" tIns="50092" rIns="100184" bIns="50092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en-GB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რ</a:t>
            </a:r>
            <a:r>
              <a:rPr lang="ka-GE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ესტავრატორების საცხოვრებელი.</a:t>
            </a:r>
            <a:endParaRPr lang="ru-RU" sz="1400" b="1" i="1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314447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99" y="288082"/>
            <a:ext cx="712879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77" name="Rectangle 29"/>
          <p:cNvSpPr>
            <a:spLocks noChangeArrowheads="1"/>
          </p:cNvSpPr>
          <p:nvPr/>
        </p:nvSpPr>
        <p:spPr bwMode="auto">
          <a:xfrm>
            <a:off x="1" y="1"/>
            <a:ext cx="202389" cy="408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100184" tIns="50092" rIns="100184" bIns="50092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3" name="Заголовок 1"/>
          <p:cNvSpPr txBox="1">
            <a:spLocks/>
          </p:cNvSpPr>
          <p:nvPr/>
        </p:nvSpPr>
        <p:spPr>
          <a:xfrm>
            <a:off x="9445073" y="6600846"/>
            <a:ext cx="807238" cy="750099"/>
          </a:xfrm>
          <a:prstGeom prst="rect">
            <a:avLst/>
          </a:prstGeom>
        </p:spPr>
        <p:txBody>
          <a:bodyPr vert="horz" lIns="100184" tIns="50092" rIns="100184" bIns="50092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en-US" sz="1300" b="1" dirty="0">
                <a:ln w="6350">
                  <a:noFill/>
                </a:ln>
                <a:solidFill>
                  <a:srgbClr val="96969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rush Script MT" pitchFamily="66" charset="0"/>
                <a:ea typeface="+mj-ea"/>
                <a:cs typeface="Arial" pitchFamily="34" charset="0"/>
              </a:rPr>
              <a:t>AK</a:t>
            </a:r>
            <a:endParaRPr lang="ru-RU" sz="1300" b="1" dirty="0">
              <a:ln w="6350">
                <a:noFill/>
              </a:ln>
              <a:solidFill>
                <a:srgbClr val="96969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" y="0"/>
            <a:ext cx="10333038" cy="7200900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8353" tIns="44176" rIns="88353" bIns="44176" rtlCol="0" anchor="ctr"/>
          <a:lstStyle/>
          <a:p>
            <a:pPr algn="ctr"/>
            <a:endParaRPr lang="ru-RU"/>
          </a:p>
        </p:txBody>
      </p:sp>
      <p:pic>
        <p:nvPicPr>
          <p:cNvPr id="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45399" y="6815160"/>
            <a:ext cx="421780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9" name="Прямая соединительная линия 68"/>
          <p:cNvCxnSpPr/>
          <p:nvPr/>
        </p:nvCxnSpPr>
        <p:spPr>
          <a:xfrm>
            <a:off x="0" y="671743"/>
            <a:ext cx="10333038" cy="1667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2955043"/>
              </p:ext>
            </p:extLst>
          </p:nvPr>
        </p:nvGraphicFramePr>
        <p:xfrm>
          <a:off x="1388542" y="951879"/>
          <a:ext cx="7018337" cy="6176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8" name="Лист" r:id="rId5" imgW="6682876" imgH="5676893" progId="Excel.Sheet.12">
                  <p:embed/>
                </p:oleObj>
              </mc:Choice>
              <mc:Fallback>
                <p:oleObj name="Лист" r:id="rId5" imgW="6682876" imgH="5676893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388542" y="951879"/>
                        <a:ext cx="7018337" cy="6176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654351" y="700385"/>
            <a:ext cx="42484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i="1" dirty="0" smtClean="0"/>
              <a:t>მასალების სპეციფიკაცია</a:t>
            </a:r>
            <a:endParaRPr lang="en-US" sz="1400" b="1" i="1" dirty="0"/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1049420" y="164996"/>
            <a:ext cx="9041472" cy="660089"/>
          </a:xfrm>
          <a:prstGeom prst="rect">
            <a:avLst/>
          </a:prstGeom>
        </p:spPr>
        <p:txBody>
          <a:bodyPr vert="horz" lIns="100184" tIns="50092" rIns="100184" bIns="50092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en-GB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რ</a:t>
            </a:r>
            <a:r>
              <a:rPr lang="ka-GE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ესტავრატორების საცხოვრებელი.</a:t>
            </a:r>
            <a:endParaRPr lang="ru-RU" sz="1400" b="1" i="1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827897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4151" y="666663"/>
            <a:ext cx="4392488" cy="6456601"/>
          </a:xfrm>
          <a:prstGeom prst="rect">
            <a:avLst/>
          </a:prstGeom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99" y="288082"/>
            <a:ext cx="712879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77" name="Rectangle 29"/>
          <p:cNvSpPr>
            <a:spLocks noChangeArrowheads="1"/>
          </p:cNvSpPr>
          <p:nvPr/>
        </p:nvSpPr>
        <p:spPr bwMode="auto">
          <a:xfrm>
            <a:off x="1" y="1"/>
            <a:ext cx="202389" cy="408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100184" tIns="50092" rIns="100184" bIns="50092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3" name="Заголовок 1"/>
          <p:cNvSpPr txBox="1">
            <a:spLocks/>
          </p:cNvSpPr>
          <p:nvPr/>
        </p:nvSpPr>
        <p:spPr>
          <a:xfrm>
            <a:off x="9445073" y="6600846"/>
            <a:ext cx="807238" cy="750099"/>
          </a:xfrm>
          <a:prstGeom prst="rect">
            <a:avLst/>
          </a:prstGeom>
        </p:spPr>
        <p:txBody>
          <a:bodyPr vert="horz" lIns="100184" tIns="50092" rIns="100184" bIns="50092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en-US" sz="1300" b="1" dirty="0">
                <a:ln w="6350">
                  <a:noFill/>
                </a:ln>
                <a:solidFill>
                  <a:srgbClr val="96969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rush Script MT" pitchFamily="66" charset="0"/>
                <a:ea typeface="+mj-ea"/>
                <a:cs typeface="Arial" pitchFamily="34" charset="0"/>
              </a:rPr>
              <a:t>AK</a:t>
            </a:r>
            <a:endParaRPr lang="ru-RU" sz="1300" b="1" dirty="0">
              <a:ln w="6350">
                <a:noFill/>
              </a:ln>
              <a:solidFill>
                <a:srgbClr val="96969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" y="0"/>
            <a:ext cx="10333038" cy="7200900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8353" tIns="44176" rIns="88353" bIns="44176" rtlCol="0" anchor="ctr"/>
          <a:lstStyle/>
          <a:p>
            <a:pPr algn="ctr"/>
            <a:endParaRPr lang="ru-RU"/>
          </a:p>
        </p:txBody>
      </p:sp>
      <p:pic>
        <p:nvPicPr>
          <p:cNvPr id="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45399" y="6815160"/>
            <a:ext cx="421780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9" name="Прямая соединительная линия 68"/>
          <p:cNvCxnSpPr/>
          <p:nvPr/>
        </p:nvCxnSpPr>
        <p:spPr>
          <a:xfrm>
            <a:off x="0" y="671743"/>
            <a:ext cx="10333038" cy="1667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Заголовок 1"/>
          <p:cNvSpPr txBox="1">
            <a:spLocks/>
          </p:cNvSpPr>
          <p:nvPr/>
        </p:nvSpPr>
        <p:spPr>
          <a:xfrm>
            <a:off x="1049420" y="164996"/>
            <a:ext cx="9041472" cy="660089"/>
          </a:xfrm>
          <a:prstGeom prst="rect">
            <a:avLst/>
          </a:prstGeom>
        </p:spPr>
        <p:txBody>
          <a:bodyPr vert="horz" lIns="100184" tIns="50092" rIns="100184" bIns="50092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en-GB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რ</a:t>
            </a:r>
            <a:r>
              <a:rPr lang="ka-GE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ესტავრატორების საცხოვრებელი.</a:t>
            </a:r>
            <a:endParaRPr lang="ru-RU" sz="1400" b="1" i="1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5" name="Полилиния 4"/>
          <p:cNvSpPr/>
          <p:nvPr/>
        </p:nvSpPr>
        <p:spPr>
          <a:xfrm>
            <a:off x="2125133" y="3987800"/>
            <a:ext cx="3183467" cy="516467"/>
          </a:xfrm>
          <a:custGeom>
            <a:avLst/>
            <a:gdLst>
              <a:gd name="connsiteX0" fmla="*/ 0 w 3183467"/>
              <a:gd name="connsiteY0" fmla="*/ 516467 h 516467"/>
              <a:gd name="connsiteX1" fmla="*/ 0 w 3183467"/>
              <a:gd name="connsiteY1" fmla="*/ 296333 h 516467"/>
              <a:gd name="connsiteX2" fmla="*/ 3183467 w 3183467"/>
              <a:gd name="connsiteY2" fmla="*/ 0 h 516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83467" h="516467">
                <a:moveTo>
                  <a:pt x="0" y="516467"/>
                </a:moveTo>
                <a:lnTo>
                  <a:pt x="0" y="296333"/>
                </a:lnTo>
                <a:lnTo>
                  <a:pt x="3183467" y="0"/>
                </a:lnTo>
              </a:path>
            </a:pathLst>
          </a:custGeom>
          <a:noFill/>
          <a:ln w="28575">
            <a:solidFill>
              <a:srgbClr val="FF0000"/>
            </a:solidFill>
            <a:prstDash val="sysDot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4734471" y="4021667"/>
            <a:ext cx="574129" cy="442879"/>
          </a:xfrm>
          <a:prstGeom prst="line">
            <a:avLst/>
          </a:prstGeom>
          <a:ln w="28575">
            <a:solidFill>
              <a:srgbClr val="FF0000"/>
            </a:solidFill>
            <a:prstDash val="sysDot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олилиния 8"/>
          <p:cNvSpPr/>
          <p:nvPr/>
        </p:nvSpPr>
        <p:spPr>
          <a:xfrm>
            <a:off x="5359400" y="4021667"/>
            <a:ext cx="905933" cy="2286000"/>
          </a:xfrm>
          <a:custGeom>
            <a:avLst/>
            <a:gdLst>
              <a:gd name="connsiteX0" fmla="*/ 677333 w 905933"/>
              <a:gd name="connsiteY0" fmla="*/ 2286000 h 2286000"/>
              <a:gd name="connsiteX1" fmla="*/ 905933 w 905933"/>
              <a:gd name="connsiteY1" fmla="*/ 2286000 h 2286000"/>
              <a:gd name="connsiteX2" fmla="*/ 905933 w 905933"/>
              <a:gd name="connsiteY2" fmla="*/ 2048933 h 2286000"/>
              <a:gd name="connsiteX3" fmla="*/ 0 w 905933"/>
              <a:gd name="connsiteY3" fmla="*/ 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05933" h="2286000">
                <a:moveTo>
                  <a:pt x="677333" y="2286000"/>
                </a:moveTo>
                <a:lnTo>
                  <a:pt x="905933" y="2286000"/>
                </a:lnTo>
                <a:lnTo>
                  <a:pt x="905933" y="2048933"/>
                </a:lnTo>
                <a:lnTo>
                  <a:pt x="0" y="0"/>
                </a:lnTo>
              </a:path>
            </a:pathLst>
          </a:custGeom>
          <a:noFill/>
          <a:ln w="28575">
            <a:solidFill>
              <a:srgbClr val="FF0000"/>
            </a:solidFill>
            <a:prstDash val="sysDot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V="1">
            <a:off x="6030615" y="6336754"/>
            <a:ext cx="0" cy="648072"/>
          </a:xfrm>
          <a:prstGeom prst="line">
            <a:avLst/>
          </a:prstGeom>
          <a:ln w="28575">
            <a:solidFill>
              <a:srgbClr val="FF0000"/>
            </a:solidFill>
            <a:prstDash val="sysDot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158407" y="4504267"/>
            <a:ext cx="576064" cy="0"/>
          </a:xfrm>
          <a:prstGeom prst="line">
            <a:avLst/>
          </a:prstGeom>
          <a:ln w="28575">
            <a:solidFill>
              <a:srgbClr val="FF0000"/>
            </a:solidFill>
            <a:prstDash val="sysDot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>
            <a:endCxn id="5" idx="0"/>
          </p:cNvCxnSpPr>
          <p:nvPr/>
        </p:nvCxnSpPr>
        <p:spPr>
          <a:xfrm flipH="1">
            <a:off x="2125133" y="4504267"/>
            <a:ext cx="593114" cy="0"/>
          </a:xfrm>
          <a:prstGeom prst="line">
            <a:avLst/>
          </a:prstGeom>
          <a:ln w="28575">
            <a:solidFill>
              <a:srgbClr val="FF0000"/>
            </a:solidFill>
            <a:prstDash val="sysDot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V="1">
            <a:off x="5308600" y="1440210"/>
            <a:ext cx="0" cy="2547590"/>
          </a:xfrm>
          <a:prstGeom prst="line">
            <a:avLst/>
          </a:prstGeom>
          <a:ln w="28575">
            <a:solidFill>
              <a:srgbClr val="FF0000"/>
            </a:solidFill>
            <a:prstDash val="sysDot"/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7182743" y="720130"/>
            <a:ext cx="2736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გ</a:t>
            </a:r>
            <a:r>
              <a:rPr lang="ka-G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არე კანალიზაციის მოწყობის სქემა.</a:t>
            </a:r>
            <a:endParaRPr lang="en-US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 flipH="1">
            <a:off x="2430215" y="2520330"/>
            <a:ext cx="287838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2358207" y="2315339"/>
            <a:ext cx="3168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200" dirty="0" smtClean="0"/>
              <a:t>200მმ დიამეტრის გოდრირებული მილი</a:t>
            </a:r>
            <a:endParaRPr lang="en-US" sz="1200" dirty="0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742583" y="4968602"/>
            <a:ext cx="32403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5814591" y="4752578"/>
            <a:ext cx="31683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200" dirty="0" smtClean="0"/>
              <a:t>100მმ დიამეტრის გოდრირებული მილი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899833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150" y="936213"/>
            <a:ext cx="4774926" cy="3712420"/>
          </a:xfrm>
          <a:prstGeom prst="rect">
            <a:avLst/>
          </a:prstGeom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99" y="288082"/>
            <a:ext cx="712879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77" name="Rectangle 29"/>
          <p:cNvSpPr>
            <a:spLocks noChangeArrowheads="1"/>
          </p:cNvSpPr>
          <p:nvPr/>
        </p:nvSpPr>
        <p:spPr bwMode="auto">
          <a:xfrm>
            <a:off x="1" y="1"/>
            <a:ext cx="202389" cy="408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100184" tIns="50092" rIns="100184" bIns="50092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3" name="Заголовок 1"/>
          <p:cNvSpPr txBox="1">
            <a:spLocks/>
          </p:cNvSpPr>
          <p:nvPr/>
        </p:nvSpPr>
        <p:spPr>
          <a:xfrm>
            <a:off x="9445073" y="6600846"/>
            <a:ext cx="807238" cy="750099"/>
          </a:xfrm>
          <a:prstGeom prst="rect">
            <a:avLst/>
          </a:prstGeom>
        </p:spPr>
        <p:txBody>
          <a:bodyPr vert="horz" lIns="100184" tIns="50092" rIns="100184" bIns="50092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en-US" sz="1300" b="1" dirty="0">
                <a:ln w="6350">
                  <a:noFill/>
                </a:ln>
                <a:solidFill>
                  <a:srgbClr val="96969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rush Script MT" pitchFamily="66" charset="0"/>
                <a:ea typeface="+mj-ea"/>
                <a:cs typeface="Arial" pitchFamily="34" charset="0"/>
              </a:rPr>
              <a:t>AK</a:t>
            </a:r>
            <a:endParaRPr lang="ru-RU" sz="1300" b="1" dirty="0">
              <a:ln w="6350">
                <a:noFill/>
              </a:ln>
              <a:solidFill>
                <a:srgbClr val="96969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" y="0"/>
            <a:ext cx="10333038" cy="7200900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8353" tIns="44176" rIns="88353" bIns="44176" rtlCol="0" anchor="ctr"/>
          <a:lstStyle/>
          <a:p>
            <a:pPr algn="ctr"/>
            <a:endParaRPr lang="ru-RU"/>
          </a:p>
        </p:txBody>
      </p:sp>
      <p:pic>
        <p:nvPicPr>
          <p:cNvPr id="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45399" y="6815160"/>
            <a:ext cx="421780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9" name="Прямая соединительная линия 68"/>
          <p:cNvCxnSpPr/>
          <p:nvPr/>
        </p:nvCxnSpPr>
        <p:spPr>
          <a:xfrm>
            <a:off x="0" y="671743"/>
            <a:ext cx="10333038" cy="1667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Заголовок 1"/>
          <p:cNvSpPr txBox="1">
            <a:spLocks/>
          </p:cNvSpPr>
          <p:nvPr/>
        </p:nvSpPr>
        <p:spPr>
          <a:xfrm>
            <a:off x="1049420" y="164996"/>
            <a:ext cx="9041472" cy="660089"/>
          </a:xfrm>
          <a:prstGeom prst="rect">
            <a:avLst/>
          </a:prstGeom>
        </p:spPr>
        <p:txBody>
          <a:bodyPr vert="horz" lIns="100184" tIns="50092" rIns="100184" bIns="50092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en-GB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რ</a:t>
            </a:r>
            <a:r>
              <a:rPr lang="ka-GE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ესტავრატორების საცხოვრებელი.</a:t>
            </a:r>
            <a:endParaRPr lang="ru-RU" sz="1400" b="1" i="1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868" y="1656234"/>
            <a:ext cx="3689531" cy="287181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95" y="4747481"/>
            <a:ext cx="6606679" cy="240623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7182743" y="720130"/>
            <a:ext cx="27363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ს</a:t>
            </a:r>
            <a:r>
              <a:rPr lang="ka-G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ეპტიკი.</a:t>
            </a:r>
            <a:endParaRPr lang="en-US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718247" y="4558040"/>
            <a:ext cx="27363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u="sng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ა</a:t>
            </a:r>
            <a:r>
              <a:rPr lang="ka-GE" sz="1400" b="1" u="sng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რმატურის სპეციფიკაცია.</a:t>
            </a:r>
            <a:endParaRPr lang="en-US" sz="1400" b="1" u="sng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38327" y="720130"/>
            <a:ext cx="27363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u="sng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ჭრილი.</a:t>
            </a:r>
            <a:endParaRPr lang="en-US" sz="1400" b="1" u="sng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966719" y="1440210"/>
            <a:ext cx="27363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u="sng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ჭრილი. არმირება.</a:t>
            </a:r>
            <a:endParaRPr lang="en-US" sz="1400" b="1" u="sng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2899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973" y="825085"/>
            <a:ext cx="4731795" cy="5256634"/>
          </a:xfrm>
          <a:prstGeom prst="rect">
            <a:avLst/>
          </a:prstGeom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99" y="288082"/>
            <a:ext cx="712879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77" name="Rectangle 29"/>
          <p:cNvSpPr>
            <a:spLocks noChangeArrowheads="1"/>
          </p:cNvSpPr>
          <p:nvPr/>
        </p:nvSpPr>
        <p:spPr bwMode="auto">
          <a:xfrm>
            <a:off x="1" y="1"/>
            <a:ext cx="202389" cy="408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100184" tIns="50092" rIns="100184" bIns="50092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3" name="Заголовок 1"/>
          <p:cNvSpPr txBox="1">
            <a:spLocks/>
          </p:cNvSpPr>
          <p:nvPr/>
        </p:nvSpPr>
        <p:spPr>
          <a:xfrm>
            <a:off x="9445073" y="6600846"/>
            <a:ext cx="807238" cy="750099"/>
          </a:xfrm>
          <a:prstGeom prst="rect">
            <a:avLst/>
          </a:prstGeom>
        </p:spPr>
        <p:txBody>
          <a:bodyPr vert="horz" lIns="100184" tIns="50092" rIns="100184" bIns="50092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en-US" sz="1300" b="1" dirty="0">
                <a:ln w="6350">
                  <a:noFill/>
                </a:ln>
                <a:solidFill>
                  <a:srgbClr val="96969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rush Script MT" pitchFamily="66" charset="0"/>
                <a:ea typeface="+mj-ea"/>
                <a:cs typeface="Arial" pitchFamily="34" charset="0"/>
              </a:rPr>
              <a:t>AK</a:t>
            </a:r>
            <a:endParaRPr lang="ru-RU" sz="1300" b="1" dirty="0">
              <a:ln w="6350">
                <a:noFill/>
              </a:ln>
              <a:solidFill>
                <a:srgbClr val="96969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" y="0"/>
            <a:ext cx="10333038" cy="7200900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8353" tIns="44176" rIns="88353" bIns="44176" rtlCol="0" anchor="ctr"/>
          <a:lstStyle/>
          <a:p>
            <a:pPr algn="ctr"/>
            <a:endParaRPr lang="ru-RU"/>
          </a:p>
        </p:txBody>
      </p:sp>
      <p:pic>
        <p:nvPicPr>
          <p:cNvPr id="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45399" y="6815160"/>
            <a:ext cx="421780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9" name="Прямая соединительная линия 68"/>
          <p:cNvCxnSpPr/>
          <p:nvPr/>
        </p:nvCxnSpPr>
        <p:spPr>
          <a:xfrm>
            <a:off x="0" y="671743"/>
            <a:ext cx="10333038" cy="1667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Заголовок 1"/>
          <p:cNvSpPr txBox="1">
            <a:spLocks/>
          </p:cNvSpPr>
          <p:nvPr/>
        </p:nvSpPr>
        <p:spPr>
          <a:xfrm>
            <a:off x="1049420" y="164996"/>
            <a:ext cx="9041472" cy="660089"/>
          </a:xfrm>
          <a:prstGeom prst="rect">
            <a:avLst/>
          </a:prstGeom>
        </p:spPr>
        <p:txBody>
          <a:bodyPr vert="horz" lIns="100184" tIns="50092" rIns="100184" bIns="50092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en-GB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რ</a:t>
            </a:r>
            <a:r>
              <a:rPr lang="ka-GE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ესტავრატორების საცხოვრებელი.</a:t>
            </a:r>
            <a:endParaRPr lang="ru-RU" sz="1400" b="1" i="1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2084" y="1944915"/>
            <a:ext cx="3172458" cy="3384426"/>
          </a:xfrm>
          <a:prstGeom prst="rect">
            <a:avLst/>
          </a:prstGeom>
        </p:spPr>
      </p:pic>
      <p:cxnSp>
        <p:nvCxnSpPr>
          <p:cNvPr id="15" name="Прямая соединительная линия 14"/>
          <p:cNvCxnSpPr/>
          <p:nvPr/>
        </p:nvCxnSpPr>
        <p:spPr>
          <a:xfrm flipH="1" flipV="1">
            <a:off x="846039" y="1819995"/>
            <a:ext cx="864096" cy="432048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>
            <a:off x="630015" y="1819995"/>
            <a:ext cx="2160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58007" y="1584226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/>
              <a:t>1</a:t>
            </a:r>
            <a:endParaRPr lang="en-US" sz="1400" b="1" dirty="0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 flipH="1" flipV="1">
            <a:off x="1854151" y="1603971"/>
            <a:ext cx="864096" cy="432048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H="1">
            <a:off x="1638127" y="1603971"/>
            <a:ext cx="2160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566119" y="1368202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/>
              <a:t>2</a:t>
            </a:r>
            <a:endParaRPr lang="en-US" sz="1400" b="1" dirty="0"/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 flipH="1" flipV="1">
            <a:off x="4302423" y="1459955"/>
            <a:ext cx="720080" cy="36004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H="1">
            <a:off x="4086399" y="1459955"/>
            <a:ext cx="2160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4014391" y="1224186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/>
              <a:t>3</a:t>
            </a:r>
            <a:endParaRPr lang="en-US" sz="1400" b="1" dirty="0"/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 flipH="1" flipV="1">
            <a:off x="7038727" y="2088282"/>
            <a:ext cx="792088" cy="504056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H="1">
            <a:off x="6822703" y="2088282"/>
            <a:ext cx="2160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6750695" y="1852513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/>
              <a:t>4</a:t>
            </a:r>
            <a:endParaRPr lang="en-US" sz="1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942383" y="5832698"/>
            <a:ext cx="564445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i="1" dirty="0" smtClean="0"/>
              <a:t>მასალების სპეციფიკაცია:</a:t>
            </a:r>
          </a:p>
          <a:p>
            <a:pPr marL="342900" indent="-342900">
              <a:buAutoNum type="arabicPeriod"/>
            </a:pPr>
            <a:r>
              <a:rPr lang="ka-GE" sz="1400" dirty="0" smtClean="0"/>
              <a:t>60</a:t>
            </a:r>
            <a:r>
              <a:rPr lang="en-GB" sz="1400" dirty="0" smtClean="0"/>
              <a:t>X80X4</a:t>
            </a:r>
            <a:r>
              <a:rPr lang="ka-GE" sz="1400" dirty="0" smtClean="0"/>
              <a:t>მმ კვეთის ლითონის მილი, </a:t>
            </a:r>
            <a:r>
              <a:rPr lang="en-GB" sz="1400" dirty="0" smtClean="0"/>
              <a:t>L=3660</a:t>
            </a:r>
            <a:r>
              <a:rPr lang="ka-GE" sz="1400" dirty="0" smtClean="0"/>
              <a:t>მმ, </a:t>
            </a:r>
            <a:r>
              <a:rPr lang="en-GB" sz="1400" dirty="0" smtClean="0"/>
              <a:t>n=4 (15</a:t>
            </a:r>
            <a:r>
              <a:rPr lang="ka-GE" sz="1400" dirty="0" smtClean="0"/>
              <a:t>გმ);</a:t>
            </a:r>
          </a:p>
          <a:p>
            <a:pPr marL="342900" indent="-342900">
              <a:buFontTx/>
              <a:buAutoNum type="arabicPeriod"/>
            </a:pPr>
            <a:r>
              <a:rPr lang="ka-GE" sz="1400" dirty="0" smtClean="0"/>
              <a:t> </a:t>
            </a:r>
            <a:r>
              <a:rPr lang="ka-GE" sz="1400" dirty="0"/>
              <a:t>60</a:t>
            </a:r>
            <a:r>
              <a:rPr lang="en-GB" sz="1400" dirty="0" smtClean="0"/>
              <a:t>X</a:t>
            </a:r>
            <a:r>
              <a:rPr lang="ka-GE" sz="1400" dirty="0" smtClean="0"/>
              <a:t>60</a:t>
            </a:r>
            <a:r>
              <a:rPr lang="en-GB" sz="1400" dirty="0" smtClean="0"/>
              <a:t>X4</a:t>
            </a:r>
            <a:r>
              <a:rPr lang="ka-GE" sz="1400" dirty="0"/>
              <a:t>მმ კვეთის ლითონის მილი, </a:t>
            </a:r>
            <a:r>
              <a:rPr lang="en-GB" sz="1400" dirty="0" smtClean="0"/>
              <a:t>L=36</a:t>
            </a:r>
            <a:r>
              <a:rPr lang="ka-GE" sz="1400" dirty="0" smtClean="0"/>
              <a:t>0</a:t>
            </a:r>
            <a:r>
              <a:rPr lang="en-GB" sz="1400" dirty="0" smtClean="0"/>
              <a:t>0</a:t>
            </a:r>
            <a:r>
              <a:rPr lang="ka-GE" sz="1400" dirty="0"/>
              <a:t>მმ, </a:t>
            </a:r>
            <a:r>
              <a:rPr lang="en-GB" sz="1400" dirty="0" smtClean="0"/>
              <a:t>n=</a:t>
            </a:r>
            <a:r>
              <a:rPr lang="ka-GE" sz="1400" dirty="0" smtClean="0"/>
              <a:t>6</a:t>
            </a:r>
            <a:r>
              <a:rPr lang="en-GB" sz="1400" dirty="0" smtClean="0"/>
              <a:t> (</a:t>
            </a:r>
            <a:r>
              <a:rPr lang="ka-GE" sz="1400" dirty="0" smtClean="0"/>
              <a:t>22გმ);</a:t>
            </a:r>
          </a:p>
          <a:p>
            <a:pPr marL="342900" indent="-342900">
              <a:buFontTx/>
              <a:buAutoNum type="arabicPeriod"/>
            </a:pPr>
            <a:r>
              <a:rPr lang="ka-GE" sz="1400" dirty="0" smtClean="0"/>
              <a:t>100მმ დიამეტრის ლითონის მილი </a:t>
            </a:r>
            <a:r>
              <a:rPr lang="en-GB" sz="1400" dirty="0" smtClean="0"/>
              <a:t>L=3</a:t>
            </a:r>
            <a:r>
              <a:rPr lang="ka-GE" sz="1400" dirty="0" smtClean="0"/>
              <a:t>გმ;</a:t>
            </a:r>
          </a:p>
          <a:p>
            <a:pPr marL="342900" indent="-342900">
              <a:buFontTx/>
              <a:buAutoNum type="arabicPeriod"/>
            </a:pPr>
            <a:r>
              <a:rPr lang="ka-GE" sz="1400" dirty="0" smtClean="0"/>
              <a:t>0,8მმ სისქის პროფილირებული ლითონის ფურცელი - 13მ2. </a:t>
            </a:r>
            <a:endParaRPr lang="en-US" sz="1400" dirty="0"/>
          </a:p>
        </p:txBody>
      </p:sp>
      <p:sp>
        <p:nvSpPr>
          <p:cNvPr id="27" name="TextBox 26"/>
          <p:cNvSpPr txBox="1"/>
          <p:nvPr/>
        </p:nvSpPr>
        <p:spPr>
          <a:xfrm>
            <a:off x="7182743" y="720130"/>
            <a:ext cx="27363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ს</a:t>
            </a:r>
            <a:r>
              <a:rPr lang="ka-G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ეპტიკის გადახურვა.</a:t>
            </a:r>
            <a:endParaRPr lang="en-US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0750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54" y="912808"/>
            <a:ext cx="8712967" cy="6034578"/>
          </a:xfrm>
          <a:prstGeom prst="rect">
            <a:avLst/>
          </a:prstGeom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99" y="288082"/>
            <a:ext cx="712879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77" name="Rectangle 29"/>
          <p:cNvSpPr>
            <a:spLocks noChangeArrowheads="1"/>
          </p:cNvSpPr>
          <p:nvPr/>
        </p:nvSpPr>
        <p:spPr bwMode="auto">
          <a:xfrm>
            <a:off x="1" y="1"/>
            <a:ext cx="202389" cy="408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100184" tIns="50092" rIns="100184" bIns="50092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3" name="Заголовок 1"/>
          <p:cNvSpPr txBox="1">
            <a:spLocks/>
          </p:cNvSpPr>
          <p:nvPr/>
        </p:nvSpPr>
        <p:spPr>
          <a:xfrm>
            <a:off x="9445073" y="6600846"/>
            <a:ext cx="807238" cy="750099"/>
          </a:xfrm>
          <a:prstGeom prst="rect">
            <a:avLst/>
          </a:prstGeom>
        </p:spPr>
        <p:txBody>
          <a:bodyPr vert="horz" lIns="100184" tIns="50092" rIns="100184" bIns="50092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en-US" sz="1300" b="1" dirty="0">
                <a:ln w="6350">
                  <a:noFill/>
                </a:ln>
                <a:solidFill>
                  <a:srgbClr val="96969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rush Script MT" pitchFamily="66" charset="0"/>
                <a:ea typeface="+mj-ea"/>
                <a:cs typeface="Arial" pitchFamily="34" charset="0"/>
              </a:rPr>
              <a:t>AK</a:t>
            </a:r>
            <a:endParaRPr lang="ru-RU" sz="1300" b="1" dirty="0">
              <a:ln w="6350">
                <a:noFill/>
              </a:ln>
              <a:solidFill>
                <a:srgbClr val="96969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" y="0"/>
            <a:ext cx="10333038" cy="7200900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8353" tIns="44176" rIns="88353" bIns="44176" rtlCol="0" anchor="ctr"/>
          <a:lstStyle/>
          <a:p>
            <a:pPr algn="ctr"/>
            <a:endParaRPr lang="ru-RU"/>
          </a:p>
        </p:txBody>
      </p:sp>
      <p:pic>
        <p:nvPicPr>
          <p:cNvPr id="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45399" y="6815160"/>
            <a:ext cx="421780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9" name="Прямая соединительная линия 68"/>
          <p:cNvCxnSpPr/>
          <p:nvPr/>
        </p:nvCxnSpPr>
        <p:spPr>
          <a:xfrm>
            <a:off x="0" y="671743"/>
            <a:ext cx="10333038" cy="1667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Заголовок 1"/>
          <p:cNvSpPr txBox="1">
            <a:spLocks/>
          </p:cNvSpPr>
          <p:nvPr/>
        </p:nvSpPr>
        <p:spPr>
          <a:xfrm>
            <a:off x="1049420" y="164996"/>
            <a:ext cx="9041472" cy="660089"/>
          </a:xfrm>
          <a:prstGeom prst="rect">
            <a:avLst/>
          </a:prstGeom>
        </p:spPr>
        <p:txBody>
          <a:bodyPr vert="horz" lIns="100184" tIns="50092" rIns="100184" bIns="50092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en-GB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რ</a:t>
            </a:r>
            <a:r>
              <a:rPr lang="ka-GE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ესტავრატორების საცხოვრებელი.</a:t>
            </a:r>
            <a:endParaRPr lang="ru-RU" sz="1400" b="1" i="1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758807" y="4682311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200" b="1" dirty="0" smtClean="0">
                <a:solidFill>
                  <a:schemeClr val="bg1">
                    <a:lumMod val="95000"/>
                  </a:schemeClr>
                </a:solidFill>
              </a:rPr>
              <a:t>ფიტარეთის ღვთისმშობლის ტაძარი</a:t>
            </a:r>
            <a:endParaRPr lang="en-US" sz="12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934271" y="1770633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200" b="1" dirty="0" smtClean="0">
                <a:solidFill>
                  <a:schemeClr val="bg1">
                    <a:lumMod val="95000"/>
                  </a:schemeClr>
                </a:solidFill>
              </a:rPr>
              <a:t>რესტავრატორების საცხოვრებელი</a:t>
            </a:r>
            <a:endParaRPr lang="en-US" sz="12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1798064">
            <a:off x="3150295" y="1440210"/>
            <a:ext cx="144016" cy="144016"/>
          </a:xfrm>
          <a:prstGeom prst="rect">
            <a:avLst/>
          </a:prstGeom>
          <a:solidFill>
            <a:srgbClr val="FFC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3222303" y="1512218"/>
            <a:ext cx="158417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3294311" y="1307227"/>
            <a:ext cx="15121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200" b="1" dirty="0" smtClean="0">
                <a:solidFill>
                  <a:schemeClr val="bg1">
                    <a:lumMod val="95000"/>
                  </a:schemeClr>
                </a:solidFill>
              </a:rPr>
              <a:t>სეპტიკი</a:t>
            </a:r>
            <a:endParaRPr lang="en-US" sz="1200" b="1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7251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0" y="0"/>
            <a:ext cx="10333039" cy="7350945"/>
            <a:chOff x="0" y="0"/>
            <a:chExt cx="10333039" cy="7350945"/>
          </a:xfrm>
        </p:grpSpPr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85999" y="288082"/>
              <a:ext cx="712879" cy="792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3651" y="785313"/>
              <a:ext cx="4989387" cy="3208942"/>
            </a:xfrm>
            <a:prstGeom prst="rect">
              <a:avLst/>
            </a:prstGeom>
          </p:spPr>
        </p:pic>
        <p:sp>
          <p:nvSpPr>
            <p:cNvPr id="2077" name="Rectangle 29"/>
            <p:cNvSpPr>
              <a:spLocks noChangeArrowheads="1"/>
            </p:cNvSpPr>
            <p:nvPr/>
          </p:nvSpPr>
          <p:spPr bwMode="auto">
            <a:xfrm>
              <a:off x="1" y="1"/>
              <a:ext cx="202389" cy="4089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100184" tIns="50092" rIns="100184" bIns="50092" numCol="1" anchor="ctr" anchorCtr="0" compatLnSpc="1">
              <a:prstTxWarp prst="textNoShape">
                <a:avLst/>
              </a:prstTxWarp>
              <a:spAutoFit/>
            </a:bodyPr>
            <a:lstStyle/>
            <a:p>
              <a:endParaRPr lang="ru-RU"/>
            </a:p>
          </p:txBody>
        </p:sp>
        <p:sp>
          <p:nvSpPr>
            <p:cNvPr id="43" name="Заголовок 1"/>
            <p:cNvSpPr txBox="1">
              <a:spLocks/>
            </p:cNvSpPr>
            <p:nvPr/>
          </p:nvSpPr>
          <p:spPr>
            <a:xfrm>
              <a:off x="9445073" y="6600846"/>
              <a:ext cx="807238" cy="750099"/>
            </a:xfrm>
            <a:prstGeom prst="rect">
              <a:avLst/>
            </a:prstGeom>
          </p:spPr>
          <p:txBody>
            <a:bodyPr vert="horz" lIns="100184" tIns="50092" rIns="100184" bIns="50092" anchor="ctr">
              <a:normAutofit/>
              <a:scene3d>
                <a:camera prst="orthographicFront"/>
                <a:lightRig rig="soft" dir="t">
                  <a:rot lat="0" lon="0" rev="16800000"/>
                </a:lightRig>
              </a:scene3d>
              <a:sp3d prstMaterial="softEdge">
                <a:bevelT w="38100" h="38100"/>
              </a:sp3d>
            </a:bodyPr>
            <a:lstStyle/>
            <a:p>
              <a:pPr algn="r">
                <a:spcBef>
                  <a:spcPct val="0"/>
                </a:spcBef>
                <a:defRPr/>
              </a:pPr>
              <a:r>
                <a:rPr lang="en-US" sz="1300" b="1" dirty="0">
                  <a:ln w="6350">
                    <a:noFill/>
                  </a:ln>
                  <a:solidFill>
                    <a:srgbClr val="969696"/>
                  </a:solidFill>
                  <a:effectLst>
                    <a:outerShdw blurRad="114300" dist="101600" dir="2700000" algn="tl" rotWithShape="0">
                      <a:srgbClr val="000000">
                        <a:alpha val="40000"/>
                      </a:srgbClr>
                    </a:outerShdw>
                  </a:effectLst>
                  <a:latin typeface="Brush Script MT" pitchFamily="66" charset="0"/>
                  <a:ea typeface="+mj-ea"/>
                  <a:cs typeface="Arial" pitchFamily="34" charset="0"/>
                </a:rPr>
                <a:t>AK</a:t>
              </a:r>
              <a:endParaRPr lang="ru-RU" sz="1300" b="1" dirty="0">
                <a:ln w="6350">
                  <a:noFill/>
                </a:ln>
                <a:solidFill>
                  <a:srgbClr val="96969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ea typeface="+mj-ea"/>
                <a:cs typeface="Arial" pitchFamily="34" charset="0"/>
              </a:endParaRPr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1" y="0"/>
              <a:ext cx="10333038" cy="7200900"/>
            </a:xfrm>
            <a:prstGeom prst="rect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8353" tIns="44176" rIns="88353" bIns="44176" rtlCol="0" anchor="ctr"/>
            <a:lstStyle/>
            <a:p>
              <a:pPr algn="ctr"/>
              <a:endParaRPr lang="ru-RU"/>
            </a:p>
          </p:txBody>
        </p:sp>
        <p:pic>
          <p:nvPicPr>
            <p:cNvPr id="52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9745399" y="6815160"/>
              <a:ext cx="421780" cy="2857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cxnSp>
          <p:nvCxnSpPr>
            <p:cNvPr id="69" name="Прямая соединительная линия 68"/>
            <p:cNvCxnSpPr/>
            <p:nvPr/>
          </p:nvCxnSpPr>
          <p:spPr>
            <a:xfrm>
              <a:off x="0" y="671743"/>
              <a:ext cx="10333038" cy="1667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Заголовок 1"/>
            <p:cNvSpPr txBox="1">
              <a:spLocks/>
            </p:cNvSpPr>
            <p:nvPr/>
          </p:nvSpPr>
          <p:spPr>
            <a:xfrm>
              <a:off x="1049420" y="164996"/>
              <a:ext cx="9041472" cy="660089"/>
            </a:xfrm>
            <a:prstGeom prst="rect">
              <a:avLst/>
            </a:prstGeom>
          </p:spPr>
          <p:txBody>
            <a:bodyPr vert="horz" lIns="100184" tIns="50092" rIns="100184" bIns="50092" anchor="ctr">
              <a:normAutofit/>
              <a:scene3d>
                <a:camera prst="orthographicFront"/>
                <a:lightRig rig="soft" dir="t">
                  <a:rot lat="0" lon="0" rev="16800000"/>
                </a:lightRig>
              </a:scene3d>
              <a:sp3d prstMaterial="softEdge">
                <a:bevelT w="38100" h="38100"/>
              </a:sp3d>
            </a:bodyPr>
            <a:lstStyle/>
            <a:p>
              <a:pPr algn="r">
                <a:spcBef>
                  <a:spcPct val="0"/>
                </a:spcBef>
                <a:defRPr/>
              </a:pPr>
              <a:r>
                <a:rPr lang="en-GB" sz="1400" b="1" i="1" dirty="0" smtClean="0">
                  <a:ln w="6350">
                    <a:noFill/>
                  </a:ln>
                  <a:solidFill>
                    <a:srgbClr val="002060"/>
                  </a:solidFill>
                  <a:effectLst>
                    <a:outerShdw blurRad="114300" dist="101600" dir="2700000" algn="tl" rotWithShape="0">
                      <a:srgbClr val="000000">
                        <a:alpha val="40000"/>
                      </a:srgbClr>
                    </a:outerShdw>
                  </a:effectLst>
                  <a:latin typeface="AcadNusx" pitchFamily="2" charset="0"/>
                  <a:ea typeface="+mj-ea"/>
                  <a:cs typeface="+mj-cs"/>
                </a:rPr>
                <a:t>რ</a:t>
              </a:r>
              <a:r>
                <a:rPr lang="ka-GE" sz="1400" b="1" i="1" dirty="0" smtClean="0">
                  <a:ln w="6350">
                    <a:noFill/>
                  </a:ln>
                  <a:solidFill>
                    <a:srgbClr val="002060"/>
                  </a:solidFill>
                  <a:effectLst>
                    <a:outerShdw blurRad="114300" dist="101600" dir="2700000" algn="tl" rotWithShape="0">
                      <a:srgbClr val="000000">
                        <a:alpha val="40000"/>
                      </a:srgbClr>
                    </a:outerShdw>
                  </a:effectLst>
                  <a:latin typeface="AcadNusx" pitchFamily="2" charset="0"/>
                  <a:ea typeface="+mj-ea"/>
                  <a:cs typeface="+mj-cs"/>
                </a:rPr>
                <a:t>ესტავრატორების საცხოვრებელი.</a:t>
              </a:r>
              <a:endParaRPr lang="ru-RU" sz="1400" b="1" i="1" dirty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654351" y="3024386"/>
              <a:ext cx="158417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a-GE" sz="1600" b="1" dirty="0" smtClean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აქსონომეტრია.</a:t>
              </a:r>
              <a:endParaRPr lang="en-US" sz="1600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5042" y="3384426"/>
              <a:ext cx="6820743" cy="371648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51012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240" y="774497"/>
            <a:ext cx="9348799" cy="6316952"/>
          </a:xfrm>
          <a:prstGeom prst="rect">
            <a:avLst/>
          </a:prstGeom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99" y="288082"/>
            <a:ext cx="712879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77" name="Rectangle 29"/>
          <p:cNvSpPr>
            <a:spLocks noChangeArrowheads="1"/>
          </p:cNvSpPr>
          <p:nvPr/>
        </p:nvSpPr>
        <p:spPr bwMode="auto">
          <a:xfrm>
            <a:off x="1" y="1"/>
            <a:ext cx="202389" cy="408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100184" tIns="50092" rIns="100184" bIns="50092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3" name="Заголовок 1"/>
          <p:cNvSpPr txBox="1">
            <a:spLocks/>
          </p:cNvSpPr>
          <p:nvPr/>
        </p:nvSpPr>
        <p:spPr>
          <a:xfrm>
            <a:off x="9445073" y="6600846"/>
            <a:ext cx="807238" cy="750099"/>
          </a:xfrm>
          <a:prstGeom prst="rect">
            <a:avLst/>
          </a:prstGeom>
        </p:spPr>
        <p:txBody>
          <a:bodyPr vert="horz" lIns="100184" tIns="50092" rIns="100184" bIns="50092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en-US" sz="1300" b="1" dirty="0">
                <a:ln w="6350">
                  <a:noFill/>
                </a:ln>
                <a:solidFill>
                  <a:srgbClr val="96969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rush Script MT" pitchFamily="66" charset="0"/>
                <a:ea typeface="+mj-ea"/>
                <a:cs typeface="Arial" pitchFamily="34" charset="0"/>
              </a:rPr>
              <a:t>AK</a:t>
            </a:r>
            <a:endParaRPr lang="ru-RU" sz="1300" b="1" dirty="0">
              <a:ln w="6350">
                <a:noFill/>
              </a:ln>
              <a:solidFill>
                <a:srgbClr val="96969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" y="0"/>
            <a:ext cx="10333038" cy="7200900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8353" tIns="44176" rIns="88353" bIns="44176" rtlCol="0" anchor="ctr"/>
          <a:lstStyle/>
          <a:p>
            <a:pPr algn="ctr"/>
            <a:endParaRPr lang="ru-RU"/>
          </a:p>
        </p:txBody>
      </p:sp>
      <p:pic>
        <p:nvPicPr>
          <p:cNvPr id="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45399" y="6815160"/>
            <a:ext cx="421780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9" name="Прямая соединительная линия 68"/>
          <p:cNvCxnSpPr/>
          <p:nvPr/>
        </p:nvCxnSpPr>
        <p:spPr>
          <a:xfrm>
            <a:off x="0" y="671743"/>
            <a:ext cx="10333038" cy="1667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470775" y="720130"/>
            <a:ext cx="1584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გეგმა.</a:t>
            </a:r>
            <a:endParaRPr lang="en-US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049420" y="164996"/>
            <a:ext cx="9041472" cy="660089"/>
          </a:xfrm>
          <a:prstGeom prst="rect">
            <a:avLst/>
          </a:prstGeom>
        </p:spPr>
        <p:txBody>
          <a:bodyPr vert="horz" lIns="100184" tIns="50092" rIns="100184" bIns="50092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en-GB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რ</a:t>
            </a:r>
            <a:r>
              <a:rPr lang="ka-GE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ესტავრატორების საცხოვრებელი.</a:t>
            </a:r>
            <a:endParaRPr lang="ru-RU" sz="1400" b="1" i="1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81487" y="2088282"/>
            <a:ext cx="13681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dirty="0" smtClean="0">
                <a:solidFill>
                  <a:srgbClr val="0070C0"/>
                </a:solidFill>
              </a:rPr>
              <a:t>სასადილო</a:t>
            </a:r>
            <a:endParaRPr lang="en-US" sz="1400" b="1" dirty="0">
              <a:solidFill>
                <a:srgbClr val="0070C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374098" y="2532524"/>
            <a:ext cx="69607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sym typeface="Webdings"/>
              </a:rPr>
              <a:t>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670575" y="2532524"/>
            <a:ext cx="9329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0070C0"/>
                </a:solidFill>
                <a:sym typeface="Webdings"/>
              </a:rPr>
              <a:t></a:t>
            </a:r>
            <a:endParaRPr lang="ru-RU" sz="4000" dirty="0">
              <a:solidFill>
                <a:srgbClr val="0070C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182743" y="5040610"/>
            <a:ext cx="9329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0070C0"/>
                </a:solidFill>
                <a:sym typeface="Webdings"/>
              </a:rPr>
              <a:t></a:t>
            </a:r>
            <a:endParaRPr lang="ru-RU" sz="4000" dirty="0">
              <a:solidFill>
                <a:srgbClr val="0070C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598567" y="5339675"/>
            <a:ext cx="17281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200" b="1" dirty="0" smtClean="0">
                <a:solidFill>
                  <a:srgbClr val="0070C0"/>
                </a:solidFill>
              </a:rPr>
              <a:t>კურატორები</a:t>
            </a:r>
            <a:endParaRPr lang="en-US" sz="12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7972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833" y="1249347"/>
            <a:ext cx="8796176" cy="5735479"/>
          </a:xfrm>
          <a:prstGeom prst="rect">
            <a:avLst/>
          </a:prstGeom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99" y="288082"/>
            <a:ext cx="712879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77" name="Rectangle 29"/>
          <p:cNvSpPr>
            <a:spLocks noChangeArrowheads="1"/>
          </p:cNvSpPr>
          <p:nvPr/>
        </p:nvSpPr>
        <p:spPr bwMode="auto">
          <a:xfrm>
            <a:off x="1" y="1"/>
            <a:ext cx="202389" cy="408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100184" tIns="50092" rIns="100184" bIns="50092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3" name="Заголовок 1"/>
          <p:cNvSpPr txBox="1">
            <a:spLocks/>
          </p:cNvSpPr>
          <p:nvPr/>
        </p:nvSpPr>
        <p:spPr>
          <a:xfrm>
            <a:off x="9445073" y="6600846"/>
            <a:ext cx="807238" cy="750099"/>
          </a:xfrm>
          <a:prstGeom prst="rect">
            <a:avLst/>
          </a:prstGeom>
        </p:spPr>
        <p:txBody>
          <a:bodyPr vert="horz" lIns="100184" tIns="50092" rIns="100184" bIns="50092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en-US" sz="1300" b="1" dirty="0">
                <a:ln w="6350">
                  <a:noFill/>
                </a:ln>
                <a:solidFill>
                  <a:srgbClr val="96969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rush Script MT" pitchFamily="66" charset="0"/>
                <a:ea typeface="+mj-ea"/>
                <a:cs typeface="Arial" pitchFamily="34" charset="0"/>
              </a:rPr>
              <a:t>AK</a:t>
            </a:r>
            <a:endParaRPr lang="ru-RU" sz="1300" b="1" dirty="0">
              <a:ln w="6350">
                <a:noFill/>
              </a:ln>
              <a:solidFill>
                <a:srgbClr val="96969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" y="0"/>
            <a:ext cx="10333038" cy="7200900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8353" tIns="44176" rIns="88353" bIns="44176" rtlCol="0" anchor="ctr"/>
          <a:lstStyle/>
          <a:p>
            <a:pPr algn="ctr"/>
            <a:endParaRPr lang="ru-RU"/>
          </a:p>
        </p:txBody>
      </p:sp>
      <p:pic>
        <p:nvPicPr>
          <p:cNvPr id="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45399" y="6815160"/>
            <a:ext cx="421780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9" name="Прямая соединительная линия 68"/>
          <p:cNvCxnSpPr/>
          <p:nvPr/>
        </p:nvCxnSpPr>
        <p:spPr>
          <a:xfrm>
            <a:off x="0" y="671743"/>
            <a:ext cx="10333038" cy="1667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110735" y="887794"/>
            <a:ext cx="23248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სვეტების განლაგების გეგმა</a:t>
            </a:r>
            <a:endParaRPr lang="en-US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1049420" y="164996"/>
            <a:ext cx="9041472" cy="660089"/>
          </a:xfrm>
          <a:prstGeom prst="rect">
            <a:avLst/>
          </a:prstGeom>
        </p:spPr>
        <p:txBody>
          <a:bodyPr vert="horz" lIns="100184" tIns="50092" rIns="100184" bIns="50092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en-GB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რ</a:t>
            </a:r>
            <a:r>
              <a:rPr lang="ka-GE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ესტავრატორების საცხოვრებელი.</a:t>
            </a:r>
            <a:endParaRPr lang="ru-RU" sz="1400" b="1" i="1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182604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22" y="144066"/>
            <a:ext cx="9193189" cy="554461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2381" y="3634636"/>
            <a:ext cx="5328658" cy="3213831"/>
          </a:xfrm>
          <a:prstGeom prst="rect">
            <a:avLst/>
          </a:prstGeom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999" y="288082"/>
            <a:ext cx="712879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77" name="Rectangle 29"/>
          <p:cNvSpPr>
            <a:spLocks noChangeArrowheads="1"/>
          </p:cNvSpPr>
          <p:nvPr/>
        </p:nvSpPr>
        <p:spPr bwMode="auto">
          <a:xfrm>
            <a:off x="1" y="1"/>
            <a:ext cx="202389" cy="408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100184" tIns="50092" rIns="100184" bIns="50092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3" name="Заголовок 1"/>
          <p:cNvSpPr txBox="1">
            <a:spLocks/>
          </p:cNvSpPr>
          <p:nvPr/>
        </p:nvSpPr>
        <p:spPr>
          <a:xfrm>
            <a:off x="9445073" y="6600846"/>
            <a:ext cx="807238" cy="750099"/>
          </a:xfrm>
          <a:prstGeom prst="rect">
            <a:avLst/>
          </a:prstGeom>
        </p:spPr>
        <p:txBody>
          <a:bodyPr vert="horz" lIns="100184" tIns="50092" rIns="100184" bIns="50092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en-US" sz="1300" b="1" dirty="0">
                <a:ln w="6350">
                  <a:noFill/>
                </a:ln>
                <a:solidFill>
                  <a:srgbClr val="96969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rush Script MT" pitchFamily="66" charset="0"/>
                <a:ea typeface="+mj-ea"/>
                <a:cs typeface="Arial" pitchFamily="34" charset="0"/>
              </a:rPr>
              <a:t>AK</a:t>
            </a:r>
            <a:endParaRPr lang="ru-RU" sz="1300" b="1" dirty="0">
              <a:ln w="6350">
                <a:noFill/>
              </a:ln>
              <a:solidFill>
                <a:srgbClr val="96969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" y="0"/>
            <a:ext cx="10333038" cy="7200900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8353" tIns="44176" rIns="88353" bIns="44176" rtlCol="0" anchor="ctr"/>
          <a:lstStyle/>
          <a:p>
            <a:pPr algn="ctr"/>
            <a:endParaRPr lang="ru-RU"/>
          </a:p>
        </p:txBody>
      </p:sp>
      <p:pic>
        <p:nvPicPr>
          <p:cNvPr id="5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45399" y="6815160"/>
            <a:ext cx="421780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9" name="Прямая соединительная линия 68"/>
          <p:cNvCxnSpPr/>
          <p:nvPr/>
        </p:nvCxnSpPr>
        <p:spPr>
          <a:xfrm>
            <a:off x="0" y="671743"/>
            <a:ext cx="10333038" cy="1667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8334871" y="720130"/>
            <a:ext cx="1584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აქსონომეტრია.</a:t>
            </a:r>
            <a:endParaRPr lang="en-US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 flipV="1">
            <a:off x="846039" y="1944266"/>
            <a:ext cx="864096" cy="432048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>
            <a:off x="630015" y="1944266"/>
            <a:ext cx="2160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58007" y="1708497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dirty="0" smtClean="0"/>
              <a:t>4</a:t>
            </a:r>
            <a:endParaRPr lang="en-US" sz="1400" b="1" dirty="0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 flipH="1">
            <a:off x="1350095" y="3816474"/>
            <a:ext cx="648072" cy="36004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H="1">
            <a:off x="1134071" y="4176514"/>
            <a:ext cx="2160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1062063" y="3940745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dirty="0" smtClean="0"/>
              <a:t>2</a:t>
            </a:r>
            <a:endParaRPr lang="en-US" sz="1400" b="1" dirty="0"/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 flipH="1">
            <a:off x="4950495" y="2207631"/>
            <a:ext cx="648072" cy="240691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H="1">
            <a:off x="4734471" y="2448322"/>
            <a:ext cx="2160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4662463" y="2212553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dirty="0" smtClean="0"/>
              <a:t>6</a:t>
            </a:r>
            <a:endParaRPr lang="en-US" sz="1400" b="1" dirty="0"/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3078287" y="4242493"/>
            <a:ext cx="504056" cy="150045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H="1">
            <a:off x="3582343" y="4392538"/>
            <a:ext cx="2160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3510335" y="4156769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dirty="0" smtClean="0"/>
              <a:t>1</a:t>
            </a:r>
            <a:endParaRPr lang="en-US" sz="1400" b="1" dirty="0"/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 flipV="1">
            <a:off x="2718247" y="3024386"/>
            <a:ext cx="360040" cy="216074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H="1">
            <a:off x="3078287" y="3024386"/>
            <a:ext cx="2160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3006279" y="2788617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dirty="0" smtClean="0"/>
              <a:t>3</a:t>
            </a:r>
            <a:endParaRPr lang="en-US" sz="1400" b="1" dirty="0"/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>
            <a:off x="7339103" y="2592338"/>
            <a:ext cx="707736" cy="91753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H="1">
            <a:off x="8046839" y="2684091"/>
            <a:ext cx="2160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7974831" y="2448322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/>
              <a:t>3</a:t>
            </a:r>
            <a:endParaRPr lang="en-US" sz="1400" b="1" dirty="0"/>
          </a:p>
        </p:txBody>
      </p:sp>
      <p:cxnSp>
        <p:nvCxnSpPr>
          <p:cNvPr id="44" name="Прямая соединительная линия 43"/>
          <p:cNvCxnSpPr/>
          <p:nvPr/>
        </p:nvCxnSpPr>
        <p:spPr>
          <a:xfrm flipH="1" flipV="1">
            <a:off x="6894711" y="1152178"/>
            <a:ext cx="864096" cy="432048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flipH="1">
            <a:off x="6678687" y="1152178"/>
            <a:ext cx="2160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6606679" y="916409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/>
              <a:t>7</a:t>
            </a:r>
            <a:endParaRPr lang="en-US" sz="1400" b="1" dirty="0"/>
          </a:p>
        </p:txBody>
      </p:sp>
      <p:cxnSp>
        <p:nvCxnSpPr>
          <p:cNvPr id="47" name="Прямая соединительная линия 46"/>
          <p:cNvCxnSpPr/>
          <p:nvPr/>
        </p:nvCxnSpPr>
        <p:spPr>
          <a:xfrm flipV="1">
            <a:off x="8262863" y="1512218"/>
            <a:ext cx="432048" cy="124942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flipH="1">
            <a:off x="8694911" y="1512218"/>
            <a:ext cx="2160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8622903" y="1276449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/>
              <a:t>8</a:t>
            </a:r>
            <a:endParaRPr lang="en-US" sz="1400" b="1" dirty="0"/>
          </a:p>
        </p:txBody>
      </p:sp>
      <p:cxnSp>
        <p:nvCxnSpPr>
          <p:cNvPr id="50" name="Прямая соединительная линия 49"/>
          <p:cNvCxnSpPr/>
          <p:nvPr/>
        </p:nvCxnSpPr>
        <p:spPr>
          <a:xfrm>
            <a:off x="8838927" y="2101998"/>
            <a:ext cx="504056" cy="150045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flipH="1">
            <a:off x="9342983" y="2252043"/>
            <a:ext cx="2160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9270975" y="2016274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dirty="0" smtClean="0"/>
              <a:t>1</a:t>
            </a:r>
            <a:endParaRPr lang="en-US" sz="1400" b="1" dirty="0"/>
          </a:p>
        </p:txBody>
      </p:sp>
      <p:cxnSp>
        <p:nvCxnSpPr>
          <p:cNvPr id="60" name="Прямая соединительная линия 59"/>
          <p:cNvCxnSpPr/>
          <p:nvPr/>
        </p:nvCxnSpPr>
        <p:spPr>
          <a:xfrm flipH="1" flipV="1">
            <a:off x="2502223" y="1603971"/>
            <a:ext cx="1008112" cy="272482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 flipH="1">
            <a:off x="2286199" y="1603971"/>
            <a:ext cx="2160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2214191" y="1368202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/>
              <a:t>9</a:t>
            </a:r>
            <a:endParaRPr lang="en-US" sz="1400" b="1" dirty="0"/>
          </a:p>
        </p:txBody>
      </p:sp>
      <p:cxnSp>
        <p:nvCxnSpPr>
          <p:cNvPr id="65" name="Прямая соединительная линия 64"/>
          <p:cNvCxnSpPr/>
          <p:nvPr/>
        </p:nvCxnSpPr>
        <p:spPr>
          <a:xfrm flipV="1">
            <a:off x="4980042" y="1207116"/>
            <a:ext cx="414792" cy="112724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 flipH="1">
            <a:off x="5394834" y="1207116"/>
            <a:ext cx="2160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5322826" y="971347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dirty="0" smtClean="0"/>
              <a:t>2</a:t>
            </a:r>
            <a:endParaRPr lang="en-US" sz="1400" b="1" dirty="0"/>
          </a:p>
        </p:txBody>
      </p:sp>
      <p:cxnSp>
        <p:nvCxnSpPr>
          <p:cNvPr id="73" name="Прямая соединительная линия 72"/>
          <p:cNvCxnSpPr/>
          <p:nvPr/>
        </p:nvCxnSpPr>
        <p:spPr>
          <a:xfrm flipV="1">
            <a:off x="3942383" y="1099916"/>
            <a:ext cx="216024" cy="537244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 flipH="1">
            <a:off x="4158407" y="1099915"/>
            <a:ext cx="2160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4086399" y="864146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dirty="0" smtClean="0"/>
              <a:t>5</a:t>
            </a:r>
            <a:endParaRPr lang="en-US" sz="1400" b="1" dirty="0"/>
          </a:p>
        </p:txBody>
      </p:sp>
      <p:cxnSp>
        <p:nvCxnSpPr>
          <p:cNvPr id="78" name="Прямая соединительная линия 77"/>
          <p:cNvCxnSpPr/>
          <p:nvPr/>
        </p:nvCxnSpPr>
        <p:spPr>
          <a:xfrm flipH="1">
            <a:off x="1134071" y="3495495"/>
            <a:ext cx="864064" cy="32947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/>
          <p:nvPr/>
        </p:nvCxnSpPr>
        <p:spPr>
          <a:xfrm flipH="1">
            <a:off x="918047" y="3528442"/>
            <a:ext cx="2160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846039" y="3292673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/>
              <a:t>10</a:t>
            </a:r>
            <a:endParaRPr lang="en-US" sz="1400" b="1" dirty="0"/>
          </a:p>
        </p:txBody>
      </p:sp>
      <p:cxnSp>
        <p:nvCxnSpPr>
          <p:cNvPr id="83" name="Прямая соединительная линия 82"/>
          <p:cNvCxnSpPr/>
          <p:nvPr/>
        </p:nvCxnSpPr>
        <p:spPr>
          <a:xfrm flipH="1" flipV="1">
            <a:off x="4014391" y="4896594"/>
            <a:ext cx="576064" cy="216024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единительная линия 83"/>
          <p:cNvCxnSpPr/>
          <p:nvPr/>
        </p:nvCxnSpPr>
        <p:spPr>
          <a:xfrm flipH="1">
            <a:off x="3798367" y="4896594"/>
            <a:ext cx="2160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TextBox 84"/>
          <p:cNvSpPr txBox="1"/>
          <p:nvPr/>
        </p:nvSpPr>
        <p:spPr>
          <a:xfrm>
            <a:off x="3726359" y="4660825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/>
              <a:t>11</a:t>
            </a:r>
            <a:endParaRPr lang="en-US" sz="1400" b="1" dirty="0"/>
          </a:p>
        </p:txBody>
      </p:sp>
      <p:cxnSp>
        <p:nvCxnSpPr>
          <p:cNvPr id="93" name="Прямая соединительная линия 92"/>
          <p:cNvCxnSpPr/>
          <p:nvPr/>
        </p:nvCxnSpPr>
        <p:spPr>
          <a:xfrm flipH="1">
            <a:off x="1710135" y="2448322"/>
            <a:ext cx="648072" cy="360040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Прямая соединительная линия 93"/>
          <p:cNvCxnSpPr/>
          <p:nvPr/>
        </p:nvCxnSpPr>
        <p:spPr>
          <a:xfrm flipH="1">
            <a:off x="1494111" y="2808362"/>
            <a:ext cx="2160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TextBox 94"/>
          <p:cNvSpPr txBox="1"/>
          <p:nvPr/>
        </p:nvSpPr>
        <p:spPr>
          <a:xfrm>
            <a:off x="1422103" y="2572593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dirty="0" smtClean="0"/>
              <a:t>5</a:t>
            </a:r>
            <a:endParaRPr lang="en-US" sz="1400" b="1" dirty="0"/>
          </a:p>
        </p:txBody>
      </p:sp>
      <p:sp>
        <p:nvSpPr>
          <p:cNvPr id="57" name="Заголовок 1"/>
          <p:cNvSpPr txBox="1">
            <a:spLocks/>
          </p:cNvSpPr>
          <p:nvPr/>
        </p:nvSpPr>
        <p:spPr>
          <a:xfrm>
            <a:off x="1049420" y="164996"/>
            <a:ext cx="9041472" cy="660089"/>
          </a:xfrm>
          <a:prstGeom prst="rect">
            <a:avLst/>
          </a:prstGeom>
        </p:spPr>
        <p:txBody>
          <a:bodyPr vert="horz" lIns="100184" tIns="50092" rIns="100184" bIns="50092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en-GB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რ</a:t>
            </a:r>
            <a:r>
              <a:rPr lang="ka-GE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ესტავრატორების საცხოვრებელი.</a:t>
            </a:r>
            <a:endParaRPr lang="ru-RU" sz="1400" b="1" i="1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19601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999" y="288082"/>
            <a:ext cx="712879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77" name="Rectangle 29"/>
          <p:cNvSpPr>
            <a:spLocks noChangeArrowheads="1"/>
          </p:cNvSpPr>
          <p:nvPr/>
        </p:nvSpPr>
        <p:spPr bwMode="auto">
          <a:xfrm>
            <a:off x="1" y="1"/>
            <a:ext cx="202389" cy="408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100184" tIns="50092" rIns="100184" bIns="50092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3" name="Заголовок 1"/>
          <p:cNvSpPr txBox="1">
            <a:spLocks/>
          </p:cNvSpPr>
          <p:nvPr/>
        </p:nvSpPr>
        <p:spPr>
          <a:xfrm>
            <a:off x="9445073" y="6600846"/>
            <a:ext cx="807238" cy="750099"/>
          </a:xfrm>
          <a:prstGeom prst="rect">
            <a:avLst/>
          </a:prstGeom>
        </p:spPr>
        <p:txBody>
          <a:bodyPr vert="horz" lIns="100184" tIns="50092" rIns="100184" bIns="50092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en-US" sz="1300" b="1" dirty="0">
                <a:ln w="6350">
                  <a:noFill/>
                </a:ln>
                <a:solidFill>
                  <a:srgbClr val="96969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rush Script MT" pitchFamily="66" charset="0"/>
                <a:ea typeface="+mj-ea"/>
                <a:cs typeface="Arial" pitchFamily="34" charset="0"/>
              </a:rPr>
              <a:t>AK</a:t>
            </a:r>
            <a:endParaRPr lang="ru-RU" sz="1300" b="1" dirty="0">
              <a:ln w="6350">
                <a:noFill/>
              </a:ln>
              <a:solidFill>
                <a:srgbClr val="96969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" y="0"/>
            <a:ext cx="10333038" cy="7200900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8353" tIns="44176" rIns="88353" bIns="44176" rtlCol="0" anchor="ctr"/>
          <a:lstStyle/>
          <a:p>
            <a:pPr algn="ctr"/>
            <a:endParaRPr lang="ru-RU"/>
          </a:p>
        </p:txBody>
      </p:sp>
      <p:pic>
        <p:nvPicPr>
          <p:cNvPr id="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45399" y="6815160"/>
            <a:ext cx="421780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9" name="Прямая соединительная линия 68"/>
          <p:cNvCxnSpPr/>
          <p:nvPr/>
        </p:nvCxnSpPr>
        <p:spPr>
          <a:xfrm>
            <a:off x="0" y="671743"/>
            <a:ext cx="10333038" cy="1667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182743" y="720130"/>
            <a:ext cx="27363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ს</a:t>
            </a:r>
            <a:r>
              <a:rPr lang="ka-G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ველი წერტილების იატაკის არმირება.</a:t>
            </a:r>
            <a:endParaRPr lang="en-US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7" name="Заголовок 1"/>
          <p:cNvSpPr txBox="1">
            <a:spLocks/>
          </p:cNvSpPr>
          <p:nvPr/>
        </p:nvSpPr>
        <p:spPr>
          <a:xfrm>
            <a:off x="1049420" y="164996"/>
            <a:ext cx="9041472" cy="660089"/>
          </a:xfrm>
          <a:prstGeom prst="rect">
            <a:avLst/>
          </a:prstGeom>
        </p:spPr>
        <p:txBody>
          <a:bodyPr vert="horz" lIns="100184" tIns="50092" rIns="100184" bIns="50092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en-GB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რ</a:t>
            </a:r>
            <a:r>
              <a:rPr lang="ka-GE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ესტავრატორების საცხოვრებელი.</a:t>
            </a:r>
            <a:endParaRPr lang="ru-RU" sz="1400" b="1" i="1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0095" y="871963"/>
            <a:ext cx="5527566" cy="367047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999" y="4832866"/>
            <a:ext cx="7686799" cy="2015491"/>
          </a:xfrm>
          <a:prstGeom prst="rect">
            <a:avLst/>
          </a:prstGeom>
        </p:spPr>
      </p:pic>
      <p:sp>
        <p:nvSpPr>
          <p:cNvPr id="59" name="TextBox 58"/>
          <p:cNvSpPr txBox="1"/>
          <p:nvPr/>
        </p:nvSpPr>
        <p:spPr>
          <a:xfrm>
            <a:off x="1782143" y="4671859"/>
            <a:ext cx="82893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ა</a:t>
            </a:r>
            <a:r>
              <a:rPr lang="ka-G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რმატურის სპეციფიკაცია 1 სველი წერტილის იატაკზე.</a:t>
            </a:r>
            <a:endParaRPr lang="en-US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8186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" y="1301251"/>
            <a:ext cx="10326834" cy="4099249"/>
          </a:xfrm>
          <a:prstGeom prst="rect">
            <a:avLst/>
          </a:prstGeom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99" y="288082"/>
            <a:ext cx="712879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77" name="Rectangle 29"/>
          <p:cNvSpPr>
            <a:spLocks noChangeArrowheads="1"/>
          </p:cNvSpPr>
          <p:nvPr/>
        </p:nvSpPr>
        <p:spPr bwMode="auto">
          <a:xfrm>
            <a:off x="1" y="1"/>
            <a:ext cx="202389" cy="408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100184" tIns="50092" rIns="100184" bIns="50092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3" name="Заголовок 1"/>
          <p:cNvSpPr txBox="1">
            <a:spLocks/>
          </p:cNvSpPr>
          <p:nvPr/>
        </p:nvSpPr>
        <p:spPr>
          <a:xfrm>
            <a:off x="9445073" y="6600846"/>
            <a:ext cx="807238" cy="750099"/>
          </a:xfrm>
          <a:prstGeom prst="rect">
            <a:avLst/>
          </a:prstGeom>
        </p:spPr>
        <p:txBody>
          <a:bodyPr vert="horz" lIns="100184" tIns="50092" rIns="100184" bIns="50092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en-US" sz="1300" b="1" dirty="0">
                <a:ln w="6350">
                  <a:noFill/>
                </a:ln>
                <a:solidFill>
                  <a:srgbClr val="96969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rush Script MT" pitchFamily="66" charset="0"/>
                <a:ea typeface="+mj-ea"/>
                <a:cs typeface="Arial" pitchFamily="34" charset="0"/>
              </a:rPr>
              <a:t>AK</a:t>
            </a:r>
            <a:endParaRPr lang="ru-RU" sz="1300" b="1" dirty="0">
              <a:ln w="6350">
                <a:noFill/>
              </a:ln>
              <a:solidFill>
                <a:srgbClr val="96969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" y="0"/>
            <a:ext cx="10333038" cy="7200900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8353" tIns="44176" rIns="88353" bIns="44176" rtlCol="0" anchor="ctr"/>
          <a:lstStyle/>
          <a:p>
            <a:pPr algn="ctr"/>
            <a:endParaRPr lang="ru-RU"/>
          </a:p>
        </p:txBody>
      </p:sp>
      <p:pic>
        <p:nvPicPr>
          <p:cNvPr id="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45399" y="6815160"/>
            <a:ext cx="421780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9" name="Прямая соединительная линия 68"/>
          <p:cNvCxnSpPr/>
          <p:nvPr/>
        </p:nvCxnSpPr>
        <p:spPr>
          <a:xfrm>
            <a:off x="0" y="671743"/>
            <a:ext cx="10333038" cy="1667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6318647" y="1008162"/>
            <a:ext cx="1584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აქსონომეტრია.</a:t>
            </a:r>
            <a:endParaRPr lang="en-US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5238527" y="1368152"/>
            <a:ext cx="360040" cy="216074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5598567" y="1368152"/>
            <a:ext cx="2160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526559" y="1132383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dirty="0" smtClean="0"/>
              <a:t>13</a:t>
            </a:r>
            <a:endParaRPr lang="en-US" sz="1400" b="1" dirty="0"/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2646239" y="4608562"/>
            <a:ext cx="432048" cy="287982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H="1">
            <a:off x="3078287" y="4896544"/>
            <a:ext cx="2160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006279" y="4660775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dirty="0" smtClean="0"/>
              <a:t>12</a:t>
            </a:r>
            <a:endParaRPr lang="en-US" sz="1400" b="1" dirty="0"/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3150295" y="4172369"/>
            <a:ext cx="864096" cy="167906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H="1">
            <a:off x="4014391" y="4340275"/>
            <a:ext cx="2160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3942383" y="4104506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dirty="0" smtClean="0"/>
              <a:t>17</a:t>
            </a:r>
            <a:endParaRPr lang="en-US" sz="1400" b="1" dirty="0"/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flipH="1">
            <a:off x="1422103" y="4381452"/>
            <a:ext cx="504056" cy="1182959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H="1">
            <a:off x="1206079" y="5564411"/>
            <a:ext cx="2160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1134071" y="5328642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dirty="0" smtClean="0"/>
              <a:t>15</a:t>
            </a:r>
            <a:endParaRPr lang="en-US" sz="1400" b="1" dirty="0"/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 flipH="1">
            <a:off x="990055" y="4906466"/>
            <a:ext cx="432048" cy="81881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H="1">
            <a:off x="774031" y="4988347"/>
            <a:ext cx="2160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702023" y="4752578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dirty="0" smtClean="0"/>
              <a:t>14</a:t>
            </a:r>
            <a:endParaRPr lang="en-US" sz="1400" b="1" dirty="0"/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>
            <a:off x="2142183" y="4840745"/>
            <a:ext cx="648072" cy="291618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flipH="1">
            <a:off x="2790255" y="5132363"/>
            <a:ext cx="2160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2718247" y="4896594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dirty="0" smtClean="0"/>
              <a:t>16</a:t>
            </a:r>
            <a:endParaRPr lang="en-US" sz="1400" b="1" dirty="0"/>
          </a:p>
        </p:txBody>
      </p:sp>
      <p:cxnSp>
        <p:nvCxnSpPr>
          <p:cNvPr id="39" name="Прямая соединительная линия 38"/>
          <p:cNvCxnSpPr/>
          <p:nvPr/>
        </p:nvCxnSpPr>
        <p:spPr>
          <a:xfrm flipH="1">
            <a:off x="990055" y="4531497"/>
            <a:ext cx="432048" cy="446978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2934271" y="3452289"/>
            <a:ext cx="864096" cy="167906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flipH="1">
            <a:off x="3798367" y="3620195"/>
            <a:ext cx="2160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3726359" y="3384426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dirty="0" smtClean="0"/>
              <a:t>18</a:t>
            </a:r>
            <a:endParaRPr lang="en-US" sz="1400" b="1" dirty="0"/>
          </a:p>
        </p:txBody>
      </p:sp>
      <p:sp>
        <p:nvSpPr>
          <p:cNvPr id="44" name="Заголовок 1"/>
          <p:cNvSpPr txBox="1">
            <a:spLocks/>
          </p:cNvSpPr>
          <p:nvPr/>
        </p:nvSpPr>
        <p:spPr>
          <a:xfrm>
            <a:off x="1049420" y="164996"/>
            <a:ext cx="9041472" cy="660089"/>
          </a:xfrm>
          <a:prstGeom prst="rect">
            <a:avLst/>
          </a:prstGeom>
        </p:spPr>
        <p:txBody>
          <a:bodyPr vert="horz" lIns="100184" tIns="50092" rIns="100184" bIns="50092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en-GB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რ</a:t>
            </a:r>
            <a:r>
              <a:rPr lang="ka-GE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ესტავრატორების საცხოვრებელი.</a:t>
            </a:r>
            <a:endParaRPr lang="ru-RU" sz="1400" b="1" i="1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858344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64641"/>
            <a:ext cx="10333038" cy="4271618"/>
          </a:xfrm>
          <a:prstGeom prst="rect">
            <a:avLst/>
          </a:prstGeom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99" y="288082"/>
            <a:ext cx="712879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77" name="Rectangle 29"/>
          <p:cNvSpPr>
            <a:spLocks noChangeArrowheads="1"/>
          </p:cNvSpPr>
          <p:nvPr/>
        </p:nvSpPr>
        <p:spPr bwMode="auto">
          <a:xfrm>
            <a:off x="1" y="1"/>
            <a:ext cx="202389" cy="408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100184" tIns="50092" rIns="100184" bIns="50092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3" name="Заголовок 1"/>
          <p:cNvSpPr txBox="1">
            <a:spLocks/>
          </p:cNvSpPr>
          <p:nvPr/>
        </p:nvSpPr>
        <p:spPr>
          <a:xfrm>
            <a:off x="9445073" y="6600846"/>
            <a:ext cx="807238" cy="750099"/>
          </a:xfrm>
          <a:prstGeom prst="rect">
            <a:avLst/>
          </a:prstGeom>
        </p:spPr>
        <p:txBody>
          <a:bodyPr vert="horz" lIns="100184" tIns="50092" rIns="100184" bIns="50092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en-US" sz="1300" b="1" dirty="0">
                <a:ln w="6350">
                  <a:noFill/>
                </a:ln>
                <a:solidFill>
                  <a:srgbClr val="969696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Brush Script MT" pitchFamily="66" charset="0"/>
                <a:ea typeface="+mj-ea"/>
                <a:cs typeface="Arial" pitchFamily="34" charset="0"/>
              </a:rPr>
              <a:t>AK</a:t>
            </a:r>
            <a:endParaRPr lang="ru-RU" sz="1300" b="1" dirty="0">
              <a:ln w="6350">
                <a:noFill/>
              </a:ln>
              <a:solidFill>
                <a:srgbClr val="969696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" y="0"/>
            <a:ext cx="10333038" cy="7200900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8353" tIns="44176" rIns="88353" bIns="44176" rtlCol="0" anchor="ctr"/>
          <a:lstStyle/>
          <a:p>
            <a:pPr algn="ctr"/>
            <a:endParaRPr lang="ru-RU"/>
          </a:p>
        </p:txBody>
      </p:sp>
      <p:pic>
        <p:nvPicPr>
          <p:cNvPr id="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45399" y="6815160"/>
            <a:ext cx="421780" cy="285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69" name="Прямая соединительная линия 68"/>
          <p:cNvCxnSpPr/>
          <p:nvPr/>
        </p:nvCxnSpPr>
        <p:spPr>
          <a:xfrm>
            <a:off x="0" y="671743"/>
            <a:ext cx="10333038" cy="1667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014391" y="864146"/>
            <a:ext cx="1584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აქსონომეტრია.</a:t>
            </a:r>
            <a:endParaRPr lang="en-US" sz="1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flipV="1">
            <a:off x="2718247" y="1800200"/>
            <a:ext cx="360040" cy="648122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>
            <a:off x="3078287" y="1800200"/>
            <a:ext cx="2160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006279" y="1564431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dirty="0" smtClean="0"/>
              <a:t>19</a:t>
            </a:r>
            <a:endParaRPr lang="en-US" sz="1400" b="1" dirty="0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 flipV="1">
            <a:off x="6174631" y="2232248"/>
            <a:ext cx="576064" cy="432098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H="1">
            <a:off x="6750695" y="2232248"/>
            <a:ext cx="21602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6678687" y="1996479"/>
            <a:ext cx="504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a-GE" sz="1400" b="1" dirty="0" smtClean="0"/>
              <a:t>20</a:t>
            </a:r>
            <a:endParaRPr lang="en-US" sz="1400" b="1" dirty="0"/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1049420" y="164996"/>
            <a:ext cx="9041472" cy="660089"/>
          </a:xfrm>
          <a:prstGeom prst="rect">
            <a:avLst/>
          </a:prstGeom>
        </p:spPr>
        <p:txBody>
          <a:bodyPr vert="horz" lIns="100184" tIns="50092" rIns="100184" bIns="50092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r">
              <a:spcBef>
                <a:spcPct val="0"/>
              </a:spcBef>
              <a:defRPr/>
            </a:pPr>
            <a:r>
              <a:rPr lang="en-GB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რ</a:t>
            </a:r>
            <a:r>
              <a:rPr lang="ka-GE" sz="1400" b="1" i="1" dirty="0" smtClean="0">
                <a:ln w="6350">
                  <a:noFill/>
                </a:ln>
                <a:solidFill>
                  <a:srgbClr val="002060"/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AcadNusx" pitchFamily="2" charset="0"/>
                <a:ea typeface="+mj-ea"/>
                <a:cs typeface="+mj-cs"/>
              </a:rPr>
              <a:t>ესტავრატორების საცხოვრებელი.</a:t>
            </a:r>
            <a:endParaRPr lang="ru-RU" sz="1400" b="1" i="1" dirty="0">
              <a:ln w="6350">
                <a:noFill/>
              </a:ln>
              <a:solidFill>
                <a:srgbClr val="002060"/>
              </a:solidFill>
              <a:effectLst>
                <a:outerShdw blurRad="114300" dist="101600" dir="27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648133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3936</TotalTime>
  <Words>245</Words>
  <Application>Microsoft Office PowerPoint</Application>
  <PresentationFormat>Произвольный</PresentationFormat>
  <Paragraphs>113</Paragraphs>
  <Slides>15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3" baseType="lpstr">
      <vt:lpstr>AcadNusx</vt:lpstr>
      <vt:lpstr>Arial</vt:lpstr>
      <vt:lpstr>Brush Script MT</vt:lpstr>
      <vt:lpstr>Calibri</vt:lpstr>
      <vt:lpstr>Webdings</vt:lpstr>
      <vt:lpstr>Wingdings 2</vt:lpstr>
      <vt:lpstr>Тема Office</vt:lpstr>
      <vt:lpstr>Лист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Deftones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кусиани</dc:creator>
  <cp:lastModifiedBy>Spiridon Moseshvili</cp:lastModifiedBy>
  <cp:revision>241</cp:revision>
  <cp:lastPrinted>2020-02-20T10:16:10Z</cp:lastPrinted>
  <dcterms:created xsi:type="dcterms:W3CDTF">2008-10-21T07:51:50Z</dcterms:created>
  <dcterms:modified xsi:type="dcterms:W3CDTF">2020-07-02T07:50:48Z</dcterms:modified>
</cp:coreProperties>
</file>